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11089610" r:id="rId5"/>
    <p:sldId id="11089537" r:id="rId6"/>
    <p:sldId id="11089615" r:id="rId7"/>
    <p:sldId id="11089616" r:id="rId8"/>
    <p:sldId id="11089573" r:id="rId9"/>
    <p:sldId id="11089617" r:id="rId10"/>
    <p:sldId id="11089612" r:id="rId11"/>
    <p:sldId id="11089542" r:id="rId12"/>
    <p:sldId id="11089572" r:id="rId13"/>
    <p:sldId id="11089625" r:id="rId14"/>
    <p:sldId id="11089619" r:id="rId15"/>
    <p:sldId id="296" r:id="rId16"/>
    <p:sldId id="11089620" r:id="rId17"/>
    <p:sldId id="11089621" r:id="rId18"/>
    <p:sldId id="11089624" r:id="rId19"/>
    <p:sldId id="11089613" r:id="rId20"/>
    <p:sldId id="11089594" r:id="rId21"/>
    <p:sldId id="11089611" r:id="rId22"/>
    <p:sldId id="11089513" r:id="rId23"/>
    <p:sldId id="11089614" r:id="rId24"/>
  </p:sldIdLst>
  <p:sldSz cx="12192000" cy="6858000"/>
  <p:notesSz cx="6858000" cy="9144000"/>
  <p:embeddedFontLst>
    <p:embeddedFont>
      <p:font typeface="思源黑体 CN Medium" panose="02010600030101010101" charset="-122"/>
      <p:regular r:id="rId25"/>
    </p:embeddedFont>
    <p:embeddedFont>
      <p:font typeface="思源黑体 CN Regular" panose="02010600030101010101" charset="-122"/>
      <p:regular r:id="rId26"/>
    </p:embeddedFont>
    <p:embeddedFont>
      <p:font typeface="Roboto Regular" panose="02010600030101010101" charset="0"/>
      <p:regular r:id="rId27"/>
    </p:embeddedFont>
    <p:embeddedFont>
      <p:font typeface="微软雅黑" panose="020B0503020204020204" pitchFamily="34" charset="-122"/>
      <p:regular r:id="rId28"/>
      <p:bold r:id="rId29"/>
    </p:embeddedFont>
  </p:embeddedFontLst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9" userDrawn="1">
          <p15:clr>
            <a:srgbClr val="A4A3A4"/>
          </p15:clr>
        </p15:guide>
        <p15:guide id="2" pos="400" userDrawn="1">
          <p15:clr>
            <a:srgbClr val="A4A3A4"/>
          </p15:clr>
        </p15:guide>
        <p15:guide id="3" orient="horz" pos="36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C35"/>
    <a:srgbClr val="818181"/>
    <a:srgbClr val="55443C"/>
    <a:srgbClr val="F5F3F1"/>
    <a:srgbClr val="ABCCDF"/>
    <a:srgbClr val="ECF5F4"/>
    <a:srgbClr val="F3BAA0"/>
    <a:srgbClr val="EFF5F8"/>
    <a:srgbClr val="D7BE7E"/>
    <a:srgbClr val="FCF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06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68" y="476"/>
      </p:cViewPr>
      <p:guideLst>
        <p:guide orient="horz" pos="2209"/>
        <p:guide pos="400"/>
        <p:guide orient="horz" pos="36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5T08:43:53.47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77 0,'0'4,"0"6,0 4,0 9,0 3,0 3,0-1,-4-1,-1 0,-4-2,-1 0,2-1,3-1,-3-4,0-1,-2-3,0-5</inkml:trace>
</inkml:ink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jpg>
</file>

<file path=ppt/media/image32.png>
</file>

<file path=ppt/media/image33.png>
</file>

<file path=ppt/media/image34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4B1912-563B-4602-93FE-6D2DD4CD3EE1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6B993C-DAD5-4456-A50C-0299D7B9CFF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图片占位符 21"/>
          <p:cNvSpPr>
            <a:spLocks noGrp="1"/>
          </p:cNvSpPr>
          <p:nvPr>
            <p:ph type="pic" sz="quarter" idx="14"/>
          </p:nvPr>
        </p:nvSpPr>
        <p:spPr>
          <a:xfrm>
            <a:off x="6737985" y="549275"/>
            <a:ext cx="4398328" cy="1688771"/>
          </a:xfrm>
          <a:custGeom>
            <a:avLst/>
            <a:gdLst>
              <a:gd name="connsiteX0" fmla="*/ 0 w 4398328"/>
              <a:gd name="connsiteY0" fmla="*/ 0 h 1688771"/>
              <a:gd name="connsiteX1" fmla="*/ 4398328 w 4398328"/>
              <a:gd name="connsiteY1" fmla="*/ 0 h 1688771"/>
              <a:gd name="connsiteX2" fmla="*/ 4398328 w 4398328"/>
              <a:gd name="connsiteY2" fmla="*/ 1688771 h 1688771"/>
              <a:gd name="connsiteX3" fmla="*/ 0 w 4398328"/>
              <a:gd name="connsiteY3" fmla="*/ 1688771 h 1688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98328" h="1688771">
                <a:moveTo>
                  <a:pt x="0" y="0"/>
                </a:moveTo>
                <a:lnTo>
                  <a:pt x="4398328" y="0"/>
                </a:lnTo>
                <a:lnTo>
                  <a:pt x="4398328" y="1688771"/>
                </a:lnTo>
                <a:lnTo>
                  <a:pt x="0" y="16887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3" name="图片占位符 22"/>
          <p:cNvSpPr>
            <a:spLocks noGrp="1"/>
          </p:cNvSpPr>
          <p:nvPr>
            <p:ph type="pic" sz="quarter" idx="15"/>
          </p:nvPr>
        </p:nvSpPr>
        <p:spPr>
          <a:xfrm>
            <a:off x="6737985" y="2630652"/>
            <a:ext cx="4398328" cy="1688771"/>
          </a:xfrm>
          <a:custGeom>
            <a:avLst/>
            <a:gdLst>
              <a:gd name="connsiteX0" fmla="*/ 0 w 4398328"/>
              <a:gd name="connsiteY0" fmla="*/ 0 h 1688771"/>
              <a:gd name="connsiteX1" fmla="*/ 4398328 w 4398328"/>
              <a:gd name="connsiteY1" fmla="*/ 0 h 1688771"/>
              <a:gd name="connsiteX2" fmla="*/ 4398328 w 4398328"/>
              <a:gd name="connsiteY2" fmla="*/ 1688771 h 1688771"/>
              <a:gd name="connsiteX3" fmla="*/ 0 w 4398328"/>
              <a:gd name="connsiteY3" fmla="*/ 1688771 h 1688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98328" h="1688771">
                <a:moveTo>
                  <a:pt x="0" y="0"/>
                </a:moveTo>
                <a:lnTo>
                  <a:pt x="4398328" y="0"/>
                </a:lnTo>
                <a:lnTo>
                  <a:pt x="4398328" y="1688771"/>
                </a:lnTo>
                <a:lnTo>
                  <a:pt x="0" y="16887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" name="图片占位符 23"/>
          <p:cNvSpPr>
            <a:spLocks noGrp="1"/>
          </p:cNvSpPr>
          <p:nvPr>
            <p:ph type="pic" sz="quarter" idx="16"/>
          </p:nvPr>
        </p:nvSpPr>
        <p:spPr>
          <a:xfrm>
            <a:off x="6737985" y="4712029"/>
            <a:ext cx="4398328" cy="1688771"/>
          </a:xfrm>
          <a:custGeom>
            <a:avLst/>
            <a:gdLst>
              <a:gd name="connsiteX0" fmla="*/ 0 w 4398328"/>
              <a:gd name="connsiteY0" fmla="*/ 0 h 1688771"/>
              <a:gd name="connsiteX1" fmla="*/ 4398328 w 4398328"/>
              <a:gd name="connsiteY1" fmla="*/ 0 h 1688771"/>
              <a:gd name="connsiteX2" fmla="*/ 4398328 w 4398328"/>
              <a:gd name="connsiteY2" fmla="*/ 1688771 h 1688771"/>
              <a:gd name="connsiteX3" fmla="*/ 0 w 4398328"/>
              <a:gd name="connsiteY3" fmla="*/ 1688771 h 1688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98328" h="1688771">
                <a:moveTo>
                  <a:pt x="0" y="0"/>
                </a:moveTo>
                <a:lnTo>
                  <a:pt x="4398328" y="0"/>
                </a:lnTo>
                <a:lnTo>
                  <a:pt x="4398328" y="1688771"/>
                </a:lnTo>
                <a:lnTo>
                  <a:pt x="0" y="16887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8E48170-234A-45A9-BA18-EB5F9F29970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Regular" panose="02000000000000000000"/>
                <a:ea typeface="思源黑体 CN Regular"/>
                <a:cs typeface="+mn-cs"/>
              </a:rPr>
              <a:t>2024/7/16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Regular" panose="02000000000000000000"/>
              <a:ea typeface="思源黑体 CN Regular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Regular" panose="02000000000000000000"/>
              <a:ea typeface="思源黑体 CN Regular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3BEB98F-7A2F-46AB-AD99-CC9999768B6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Regular" panose="02000000000000000000"/>
                <a:ea typeface="思源黑体 CN Regular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Regular" panose="02000000000000000000"/>
              <a:ea typeface="思源黑体 CN Regular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8E48170-234A-45A9-BA18-EB5F9F29970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Regular" panose="02000000000000000000"/>
                <a:ea typeface="思源黑体 CN Regular"/>
                <a:cs typeface="+mn-cs"/>
              </a:rPr>
              <a:t>2024/7/16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Regular" panose="02000000000000000000"/>
              <a:ea typeface="思源黑体 CN Regular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Regular" panose="02000000000000000000"/>
              <a:ea typeface="思源黑体 CN Regular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3BEB98F-7A2F-46AB-AD99-CC9999768B6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Roboto Regular" panose="02000000000000000000"/>
                <a:ea typeface="思源黑体 CN Regular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Roboto Regular" panose="02000000000000000000"/>
              <a:ea typeface="思源黑体 CN Regular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图片占位符 2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6886257" y="0"/>
            <a:ext cx="2591118" cy="4410072"/>
          </a:xfrm>
          <a:custGeom>
            <a:avLst/>
            <a:gdLst>
              <a:gd name="connsiteX0" fmla="*/ 0 w 2591118"/>
              <a:gd name="connsiteY0" fmla="*/ 0 h 4410072"/>
              <a:gd name="connsiteX1" fmla="*/ 2591118 w 2591118"/>
              <a:gd name="connsiteY1" fmla="*/ 0 h 4410072"/>
              <a:gd name="connsiteX2" fmla="*/ 2591118 w 2591118"/>
              <a:gd name="connsiteY2" fmla="*/ 4410072 h 4410072"/>
              <a:gd name="connsiteX3" fmla="*/ 0 w 2591118"/>
              <a:gd name="connsiteY3" fmla="*/ 4410072 h 4410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1118" h="4410072">
                <a:moveTo>
                  <a:pt x="0" y="0"/>
                </a:moveTo>
                <a:lnTo>
                  <a:pt x="2591118" y="0"/>
                </a:lnTo>
                <a:lnTo>
                  <a:pt x="2591118" y="4410072"/>
                </a:lnTo>
                <a:lnTo>
                  <a:pt x="0" y="44100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4B1912-563B-4602-93FE-6D2DD4CD3EE1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6B993C-DAD5-4456-A50C-0299D7B9CFF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844708" y="908050"/>
            <a:ext cx="1622424" cy="1622424"/>
          </a:xfrm>
          <a:custGeom>
            <a:avLst/>
            <a:gdLst>
              <a:gd name="connsiteX0" fmla="*/ 0 w 1622424"/>
              <a:gd name="connsiteY0" fmla="*/ 0 h 1622424"/>
              <a:gd name="connsiteX1" fmla="*/ 1622424 w 1622424"/>
              <a:gd name="connsiteY1" fmla="*/ 0 h 1622424"/>
              <a:gd name="connsiteX2" fmla="*/ 1622424 w 1622424"/>
              <a:gd name="connsiteY2" fmla="*/ 1622424 h 1622424"/>
              <a:gd name="connsiteX3" fmla="*/ 0 w 1622424"/>
              <a:gd name="connsiteY3" fmla="*/ 1622424 h 1622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22424" h="1622424">
                <a:moveTo>
                  <a:pt x="0" y="0"/>
                </a:moveTo>
                <a:lnTo>
                  <a:pt x="1622424" y="0"/>
                </a:lnTo>
                <a:lnTo>
                  <a:pt x="1622424" y="1622424"/>
                </a:lnTo>
                <a:lnTo>
                  <a:pt x="0" y="162242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5284787" y="908050"/>
            <a:ext cx="1622424" cy="1622424"/>
          </a:xfrm>
          <a:custGeom>
            <a:avLst/>
            <a:gdLst>
              <a:gd name="connsiteX0" fmla="*/ 0 w 1622424"/>
              <a:gd name="connsiteY0" fmla="*/ 0 h 1622424"/>
              <a:gd name="connsiteX1" fmla="*/ 1622424 w 1622424"/>
              <a:gd name="connsiteY1" fmla="*/ 0 h 1622424"/>
              <a:gd name="connsiteX2" fmla="*/ 1622424 w 1622424"/>
              <a:gd name="connsiteY2" fmla="*/ 1622424 h 1622424"/>
              <a:gd name="connsiteX3" fmla="*/ 0 w 1622424"/>
              <a:gd name="connsiteY3" fmla="*/ 1622424 h 1622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22424" h="1622424">
                <a:moveTo>
                  <a:pt x="0" y="0"/>
                </a:moveTo>
                <a:lnTo>
                  <a:pt x="1622424" y="0"/>
                </a:lnTo>
                <a:lnTo>
                  <a:pt x="1622424" y="1622424"/>
                </a:lnTo>
                <a:lnTo>
                  <a:pt x="0" y="162242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9724866" y="908050"/>
            <a:ext cx="1622424" cy="1622424"/>
          </a:xfrm>
          <a:custGeom>
            <a:avLst/>
            <a:gdLst>
              <a:gd name="connsiteX0" fmla="*/ 0 w 1622424"/>
              <a:gd name="connsiteY0" fmla="*/ 0 h 1622424"/>
              <a:gd name="connsiteX1" fmla="*/ 1622424 w 1622424"/>
              <a:gd name="connsiteY1" fmla="*/ 0 h 1622424"/>
              <a:gd name="connsiteX2" fmla="*/ 1622424 w 1622424"/>
              <a:gd name="connsiteY2" fmla="*/ 1622424 h 1622424"/>
              <a:gd name="connsiteX3" fmla="*/ 0 w 1622424"/>
              <a:gd name="connsiteY3" fmla="*/ 1622424 h 1622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22424" h="1622424">
                <a:moveTo>
                  <a:pt x="0" y="0"/>
                </a:moveTo>
                <a:lnTo>
                  <a:pt x="1622424" y="0"/>
                </a:lnTo>
                <a:lnTo>
                  <a:pt x="1622424" y="1622424"/>
                </a:lnTo>
                <a:lnTo>
                  <a:pt x="0" y="162242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6557211"/>
            <a:ext cx="12192000" cy="300789"/>
          </a:xfrm>
          <a:prstGeom prst="rect">
            <a:avLst/>
          </a:prstGeom>
          <a:solidFill>
            <a:srgbClr val="3D6C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 userDrawn="1"/>
        </p:nvSpPr>
        <p:spPr>
          <a:xfrm>
            <a:off x="719555" y="6584495"/>
            <a:ext cx="15239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000" spc="120">
                <a:solidFill>
                  <a:schemeClr val="bg1">
                    <a:lumMod val="95000"/>
                    <a:alpha val="45000"/>
                  </a:schemeClr>
                </a:solidFill>
                <a:latin typeface="思源黑体 CN Regular" pitchFamily="34" charset="-122"/>
                <a:ea typeface="思源黑体 CN Regular" pitchFamily="34" charset="-122"/>
              </a:defRPr>
            </a:lvl1pPr>
          </a:lstStyle>
          <a:p>
            <a:pPr lvl="0"/>
            <a:r>
              <a:rPr lang="zh-CN" altLang="en-US" dirty="0"/>
              <a:t>课题背景与研究意义</a:t>
            </a: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4067879" y="6584495"/>
            <a:ext cx="12330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spc="120" dirty="0">
                <a:solidFill>
                  <a:schemeClr val="bg1">
                    <a:lumMod val="95000"/>
                    <a:alpha val="45000"/>
                  </a:schemeClr>
                </a:solidFill>
                <a:latin typeface="思源黑体 CN Regular" pitchFamily="34" charset="-122"/>
                <a:ea typeface="思源黑体 CN Regular" pitchFamily="34" charset="-122"/>
              </a:rPr>
              <a:t>国内外研究现状</a:t>
            </a: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7125321" y="6584495"/>
            <a:ext cx="10824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000" spc="120">
                <a:solidFill>
                  <a:schemeClr val="bg1">
                    <a:lumMod val="95000"/>
                  </a:schemeClr>
                </a:solidFill>
                <a:latin typeface="思源黑体 CN Regular" pitchFamily="34" charset="-122"/>
                <a:ea typeface="思源黑体 CN Regular" pitchFamily="34" charset="-122"/>
              </a:defRPr>
            </a:lvl1pPr>
          </a:lstStyle>
          <a:p>
            <a:pPr lvl="0"/>
            <a:r>
              <a:rPr lang="zh-CN" altLang="en-US" dirty="0"/>
              <a:t>课题研究内容</a:t>
            </a: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10032149" y="6584495"/>
            <a:ext cx="15755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spc="120" dirty="0">
                <a:solidFill>
                  <a:schemeClr val="bg1">
                    <a:lumMod val="95000"/>
                    <a:alpha val="45000"/>
                  </a:schemeClr>
                </a:solidFill>
                <a:latin typeface="思源黑体 CN Regular" pitchFamily="34" charset="-122"/>
                <a:ea typeface="思源黑体 CN Regular" pitchFamily="34" charset="-122"/>
              </a:rPr>
              <a:t>研究方法与技术路线</a:t>
            </a:r>
          </a:p>
        </p:txBody>
      </p:sp>
    </p:spTree>
    <p:extLst>
      <p:ext uri="{BB962C8B-B14F-4D97-AF65-F5344CB8AC3E}">
        <p14:creationId xmlns:p14="http://schemas.microsoft.com/office/powerpoint/2010/main" val="3791140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6156920" y="0"/>
            <a:ext cx="9958789" cy="6858000"/>
          </a:xfrm>
          <a:custGeom>
            <a:avLst/>
            <a:gdLst>
              <a:gd name="connsiteX0" fmla="*/ 3428999 w 9958789"/>
              <a:gd name="connsiteY0" fmla="*/ 0 h 6858000"/>
              <a:gd name="connsiteX1" fmla="*/ 6529789 w 9958789"/>
              <a:gd name="connsiteY1" fmla="*/ 0 h 6858000"/>
              <a:gd name="connsiteX2" fmla="*/ 9958789 w 9958789"/>
              <a:gd name="connsiteY2" fmla="*/ 3429000 h 6858000"/>
              <a:gd name="connsiteX3" fmla="*/ 6529789 w 9958789"/>
              <a:gd name="connsiteY3" fmla="*/ 6858000 h 6858000"/>
              <a:gd name="connsiteX4" fmla="*/ 3428999 w 9958789"/>
              <a:gd name="connsiteY4" fmla="*/ 6858000 h 6858000"/>
              <a:gd name="connsiteX5" fmla="*/ 0 w 9958789"/>
              <a:gd name="connsiteY5" fmla="*/ 3429000 h 6858000"/>
              <a:gd name="connsiteX6" fmla="*/ 3428999 w 9958789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58789" h="6858000">
                <a:moveTo>
                  <a:pt x="3428999" y="0"/>
                </a:moveTo>
                <a:lnTo>
                  <a:pt x="6529789" y="0"/>
                </a:lnTo>
                <a:cubicBezTo>
                  <a:pt x="8423573" y="0"/>
                  <a:pt x="9958789" y="1535216"/>
                  <a:pt x="9958789" y="3429000"/>
                </a:cubicBezTo>
                <a:cubicBezTo>
                  <a:pt x="9958789" y="5322784"/>
                  <a:pt x="8423573" y="6858000"/>
                  <a:pt x="6529789" y="6858000"/>
                </a:cubicBezTo>
                <a:lnTo>
                  <a:pt x="3428999" y="6858000"/>
                </a:lnTo>
                <a:cubicBezTo>
                  <a:pt x="1535215" y="6858000"/>
                  <a:pt x="0" y="5322784"/>
                  <a:pt x="0" y="3429000"/>
                </a:cubicBezTo>
                <a:cubicBezTo>
                  <a:pt x="0" y="1535216"/>
                  <a:pt x="1535215" y="0"/>
                  <a:pt x="34289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72687-28A3-48CB-BF9B-D32F3C6405EF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FC186-00F4-4966-8255-699049442A4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  <p:sldLayoutId id="2147483667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9.png"/><Relationship Id="rId4" Type="http://schemas.openxmlformats.org/officeDocument/2006/relationships/image" Target="../media/image25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4.jpeg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弧形 2"/>
          <p:cNvSpPr/>
          <p:nvPr/>
        </p:nvSpPr>
        <p:spPr>
          <a:xfrm>
            <a:off x="6940117" y="-386341"/>
            <a:ext cx="7536898" cy="7536898"/>
          </a:xfrm>
          <a:prstGeom prst="arc">
            <a:avLst>
              <a:gd name="adj1" fmla="val 7347474"/>
              <a:gd name="adj2" fmla="val 13745617"/>
            </a:avLst>
          </a:prstGeom>
          <a:ln w="12700">
            <a:solidFill>
              <a:srgbClr val="55443C"/>
            </a:solidFill>
            <a:headEnd type="none" w="sm" len="sm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378553" y="0"/>
            <a:ext cx="257035" cy="914399"/>
            <a:chOff x="624523" y="1"/>
            <a:chExt cx="257035" cy="914399"/>
          </a:xfrm>
        </p:grpSpPr>
        <p:cxnSp>
          <p:nvCxnSpPr>
            <p:cNvPr id="13" name="直接连接符 12"/>
            <p:cNvCxnSpPr/>
            <p:nvPr/>
          </p:nvCxnSpPr>
          <p:spPr>
            <a:xfrm flipV="1">
              <a:off x="624523" y="1"/>
              <a:ext cx="0" cy="914399"/>
            </a:xfrm>
            <a:prstGeom prst="line">
              <a:avLst/>
            </a:prstGeom>
            <a:ln w="19050">
              <a:solidFill>
                <a:srgbClr val="55443C"/>
              </a:solidFill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879016" y="3"/>
              <a:ext cx="2542" cy="375136"/>
            </a:xfrm>
            <a:prstGeom prst="line">
              <a:avLst/>
            </a:prstGeom>
            <a:ln w="19050">
              <a:solidFill>
                <a:srgbClr val="55443C"/>
              </a:solidFill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图片占位符 23" descr="C:/Users/Liu/Desktop/W020230207337959103579.jpgW020230207337959103579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257" t="4532" r="59592" b="32941"/>
          <a:stretch>
            <a:fillRect/>
          </a:stretch>
        </p:blipFill>
        <p:spPr>
          <a:xfrm>
            <a:off x="7326630" y="0"/>
            <a:ext cx="6118225" cy="6858000"/>
          </a:xfrm>
          <a:custGeom>
            <a:avLst/>
            <a:gdLst>
              <a:gd name="connsiteX0" fmla="*/ 3428999 w 6035080"/>
              <a:gd name="connsiteY0" fmla="*/ 0 h 6858000"/>
              <a:gd name="connsiteX1" fmla="*/ 6035080 w 6035080"/>
              <a:gd name="connsiteY1" fmla="*/ 0 h 6858000"/>
              <a:gd name="connsiteX2" fmla="*/ 6035080 w 6035080"/>
              <a:gd name="connsiteY2" fmla="*/ 6858000 h 6858000"/>
              <a:gd name="connsiteX3" fmla="*/ 3428999 w 6035080"/>
              <a:gd name="connsiteY3" fmla="*/ 6858000 h 6858000"/>
              <a:gd name="connsiteX4" fmla="*/ 0 w 6035080"/>
              <a:gd name="connsiteY4" fmla="*/ 3429000 h 6858000"/>
              <a:gd name="connsiteX5" fmla="*/ 3428999 w 603508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35080" h="6858000">
                <a:moveTo>
                  <a:pt x="3428999" y="0"/>
                </a:moveTo>
                <a:lnTo>
                  <a:pt x="6035080" y="0"/>
                </a:lnTo>
                <a:lnTo>
                  <a:pt x="6035080" y="6858000"/>
                </a:lnTo>
                <a:lnTo>
                  <a:pt x="3428999" y="6858000"/>
                </a:lnTo>
                <a:cubicBezTo>
                  <a:pt x="1535215" y="6858000"/>
                  <a:pt x="0" y="5322784"/>
                  <a:pt x="0" y="3429000"/>
                </a:cubicBezTo>
                <a:cubicBezTo>
                  <a:pt x="0" y="1535216"/>
                  <a:pt x="1535215" y="0"/>
                  <a:pt x="3428999" y="0"/>
                </a:cubicBezTo>
                <a:close/>
              </a:path>
            </a:pathLst>
          </a:custGeom>
        </p:spPr>
      </p:pic>
      <p:sp>
        <p:nvSpPr>
          <p:cNvPr id="26" name="矩形 25"/>
          <p:cNvSpPr/>
          <p:nvPr/>
        </p:nvSpPr>
        <p:spPr>
          <a:xfrm>
            <a:off x="378553" y="3252986"/>
            <a:ext cx="6018968" cy="253916"/>
          </a:xfrm>
          <a:prstGeom prst="rect">
            <a:avLst/>
          </a:prstGeom>
          <a:gradFill>
            <a:gsLst>
              <a:gs pos="0">
                <a:schemeClr val="bg1">
                  <a:lumMod val="50000"/>
                  <a:alpha val="66000"/>
                </a:schemeClr>
              </a:gs>
              <a:gs pos="100000">
                <a:schemeClr val="bg1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93370" y="2164715"/>
            <a:ext cx="6761480" cy="10883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fontAlgn="auto">
              <a:lnSpc>
                <a:spcPct val="120000"/>
              </a:lnSpc>
            </a:pPr>
            <a:r>
              <a:rPr lang="zh-CN" altLang="en-US" sz="5400" b="1" spc="4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汉仪晓波折纸体简" panose="00020600040101010101" charset="-122"/>
                <a:sym typeface="汉仪菱心体简" panose="02010400000101010101" charset="-122"/>
              </a:rPr>
              <a:t>高级图书管理系统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93370" y="3507105"/>
            <a:ext cx="67614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fontAlgn="auto">
              <a:lnSpc>
                <a:spcPct val="120000"/>
              </a:lnSpc>
            </a:pP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汉仪菱心体简" panose="02010400000101010101" charset="-122"/>
              </a:rPr>
              <a:t>2023-2024学年第三学期软工实训成果汇报</a:t>
            </a:r>
            <a:endParaRPr lang="en-US" altLang="zh-CN" sz="2000" b="1" spc="4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汉仪菱心体简" panose="0201040000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78460" y="6268720"/>
            <a:ext cx="32880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汇报人：我要放假小组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吴海正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0" y="0"/>
            <a:ext cx="3217762" cy="6858000"/>
          </a:xfrm>
          <a:prstGeom prst="rect">
            <a:avLst/>
          </a:prstGeom>
          <a:solidFill>
            <a:schemeClr val="bg1">
              <a:lumMod val="7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弧形 2"/>
          <p:cNvSpPr/>
          <p:nvPr/>
        </p:nvSpPr>
        <p:spPr>
          <a:xfrm>
            <a:off x="6940117" y="-386341"/>
            <a:ext cx="7536898" cy="7536898"/>
          </a:xfrm>
          <a:prstGeom prst="arc">
            <a:avLst>
              <a:gd name="adj1" fmla="val 7347474"/>
              <a:gd name="adj2" fmla="val 13745617"/>
            </a:avLst>
          </a:prstGeom>
          <a:ln w="12700">
            <a:solidFill>
              <a:srgbClr val="55443C"/>
            </a:solidFill>
            <a:headEnd type="none" w="sm" len="sm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" name="图片占位符 2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/>
          <a:srcRect l="6007" r="6007"/>
          <a:stretch>
            <a:fillRect/>
          </a:stretch>
        </p:blipFill>
        <p:spPr>
          <a:xfrm>
            <a:off x="7276276" y="-227064"/>
            <a:ext cx="6433658" cy="7312128"/>
          </a:xfrm>
          <a:custGeom>
            <a:avLst/>
            <a:gdLst>
              <a:gd name="connsiteX0" fmla="*/ 3428999 w 6035080"/>
              <a:gd name="connsiteY0" fmla="*/ 0 h 6858000"/>
              <a:gd name="connsiteX1" fmla="*/ 6035080 w 6035080"/>
              <a:gd name="connsiteY1" fmla="*/ 0 h 6858000"/>
              <a:gd name="connsiteX2" fmla="*/ 6035080 w 6035080"/>
              <a:gd name="connsiteY2" fmla="*/ 6858000 h 6858000"/>
              <a:gd name="connsiteX3" fmla="*/ 3428999 w 6035080"/>
              <a:gd name="connsiteY3" fmla="*/ 6858000 h 6858000"/>
              <a:gd name="connsiteX4" fmla="*/ 0 w 6035080"/>
              <a:gd name="connsiteY4" fmla="*/ 3429000 h 6858000"/>
              <a:gd name="connsiteX5" fmla="*/ 3428999 w 603508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35080" h="6858000">
                <a:moveTo>
                  <a:pt x="3428999" y="0"/>
                </a:moveTo>
                <a:lnTo>
                  <a:pt x="6035080" y="0"/>
                </a:lnTo>
                <a:lnTo>
                  <a:pt x="6035080" y="6858000"/>
                </a:lnTo>
                <a:lnTo>
                  <a:pt x="3428999" y="6858000"/>
                </a:lnTo>
                <a:cubicBezTo>
                  <a:pt x="1535215" y="6858000"/>
                  <a:pt x="0" y="5322784"/>
                  <a:pt x="0" y="3429000"/>
                </a:cubicBezTo>
                <a:cubicBezTo>
                  <a:pt x="0" y="1535216"/>
                  <a:pt x="1535215" y="0"/>
                  <a:pt x="3428999" y="0"/>
                </a:cubicBezTo>
                <a:close/>
              </a:path>
            </a:pathLst>
          </a:custGeom>
        </p:spPr>
      </p:pic>
      <p:sp>
        <p:nvSpPr>
          <p:cNvPr id="31" name="文本框 30"/>
          <p:cNvSpPr txBox="1"/>
          <p:nvPr/>
        </p:nvSpPr>
        <p:spPr>
          <a:xfrm>
            <a:off x="1195028" y="3011292"/>
            <a:ext cx="4666986" cy="917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800" spc="120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演示镇魂行楷" panose="00000500000000000000" pitchFamily="2" charset="-122"/>
              </a:rPr>
              <a:t>技术概述</a:t>
            </a:r>
          </a:p>
        </p:txBody>
      </p:sp>
      <p:sp>
        <p:nvSpPr>
          <p:cNvPr id="11" name="椭圆 10"/>
          <p:cNvSpPr/>
          <p:nvPr/>
        </p:nvSpPr>
        <p:spPr>
          <a:xfrm>
            <a:off x="6290324" y="2525081"/>
            <a:ext cx="1909822" cy="1909822"/>
          </a:xfrm>
          <a:prstGeom prst="ellipse">
            <a:avLst/>
          </a:prstGeom>
          <a:solidFill>
            <a:srgbClr val="818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81330" y="2818273"/>
            <a:ext cx="13278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bg1"/>
                </a:solidFill>
                <a:latin typeface="+mj-lt"/>
              </a:rPr>
              <a:t>02</a:t>
            </a:r>
            <a:endParaRPr lang="zh-CN" altLang="en-US" sz="8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87251" y="262573"/>
            <a:ext cx="615553" cy="633285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alpha val="60000"/>
                  </a:schemeClr>
                </a:solidFill>
                <a:latin typeface="+mj-lt"/>
              </a:rPr>
              <a:t>BUSINESS</a:t>
            </a:r>
            <a:endParaRPr lang="zh-CN" altLang="en-US" sz="2800" dirty="0">
              <a:solidFill>
                <a:schemeClr val="bg1">
                  <a:alpha val="60000"/>
                </a:schemeClr>
              </a:solidFill>
              <a:latin typeface="+mj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429014" y="2494601"/>
            <a:ext cx="4161936" cy="2130802"/>
            <a:chOff x="1429014" y="2494601"/>
            <a:chExt cx="4161936" cy="2130802"/>
          </a:xfrm>
        </p:grpSpPr>
        <p:sp>
          <p:nvSpPr>
            <p:cNvPr id="13" name="矩形 12"/>
            <p:cNvSpPr/>
            <p:nvPr/>
          </p:nvSpPr>
          <p:spPr>
            <a:xfrm>
              <a:off x="1429014" y="2494601"/>
              <a:ext cx="4103106" cy="244287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  <a:alpha val="66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1487844" y="4361210"/>
              <a:ext cx="4103106" cy="264193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  <a:alpha val="66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714671" y="-455752"/>
            <a:ext cx="13621342" cy="7769505"/>
            <a:chOff x="-714671" y="-455752"/>
            <a:chExt cx="13621342" cy="7769505"/>
          </a:xfrm>
        </p:grpSpPr>
        <p:sp>
          <p:nvSpPr>
            <p:cNvPr id="20" name="任意多边形: 形状 19"/>
            <p:cNvSpPr/>
            <p:nvPr/>
          </p:nvSpPr>
          <p:spPr>
            <a:xfrm>
              <a:off x="-714671" y="-455752"/>
              <a:ext cx="2987296" cy="1016416"/>
            </a:xfrm>
            <a:custGeom>
              <a:avLst/>
              <a:gdLst>
                <a:gd name="connsiteX0" fmla="*/ 163848 w 2987296"/>
                <a:gd name="connsiteY0" fmla="*/ 535804 h 1016416"/>
                <a:gd name="connsiteX1" fmla="*/ 864888 w 2987296"/>
                <a:gd name="connsiteY1" fmla="*/ 1008244 h 1016416"/>
                <a:gd name="connsiteX2" fmla="*/ 2983248 w 2987296"/>
                <a:gd name="connsiteY2" fmla="*/ 124324 h 1016416"/>
                <a:gd name="connsiteX3" fmla="*/ 270528 w 2987296"/>
                <a:gd name="connsiteY3" fmla="*/ 48124 h 1016416"/>
                <a:gd name="connsiteX4" fmla="*/ 163848 w 2987296"/>
                <a:gd name="connsiteY4" fmla="*/ 535804 h 101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7296" h="1016416">
                  <a:moveTo>
                    <a:pt x="163848" y="535804"/>
                  </a:moveTo>
                  <a:cubicBezTo>
                    <a:pt x="262908" y="695824"/>
                    <a:pt x="394988" y="1076824"/>
                    <a:pt x="864888" y="1008244"/>
                  </a:cubicBezTo>
                  <a:cubicBezTo>
                    <a:pt x="1334788" y="939664"/>
                    <a:pt x="3082308" y="284344"/>
                    <a:pt x="2983248" y="124324"/>
                  </a:cubicBezTo>
                  <a:cubicBezTo>
                    <a:pt x="2884188" y="-35696"/>
                    <a:pt x="740428" y="-17916"/>
                    <a:pt x="270528" y="48124"/>
                  </a:cubicBezTo>
                  <a:cubicBezTo>
                    <a:pt x="-199372" y="114164"/>
                    <a:pt x="64788" y="375784"/>
                    <a:pt x="163848" y="535804"/>
                  </a:cubicBezTo>
                  <a:close/>
                </a:path>
              </a:pathLst>
            </a:cu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 flipH="1" flipV="1">
              <a:off x="9919375" y="6297337"/>
              <a:ext cx="2987296" cy="1016416"/>
            </a:xfrm>
            <a:custGeom>
              <a:avLst/>
              <a:gdLst>
                <a:gd name="connsiteX0" fmla="*/ 163848 w 2987296"/>
                <a:gd name="connsiteY0" fmla="*/ 535804 h 1016416"/>
                <a:gd name="connsiteX1" fmla="*/ 864888 w 2987296"/>
                <a:gd name="connsiteY1" fmla="*/ 1008244 h 1016416"/>
                <a:gd name="connsiteX2" fmla="*/ 2983248 w 2987296"/>
                <a:gd name="connsiteY2" fmla="*/ 124324 h 1016416"/>
                <a:gd name="connsiteX3" fmla="*/ 270528 w 2987296"/>
                <a:gd name="connsiteY3" fmla="*/ 48124 h 1016416"/>
                <a:gd name="connsiteX4" fmla="*/ 163848 w 2987296"/>
                <a:gd name="connsiteY4" fmla="*/ 535804 h 101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7296" h="1016416">
                  <a:moveTo>
                    <a:pt x="163848" y="535804"/>
                  </a:moveTo>
                  <a:cubicBezTo>
                    <a:pt x="262908" y="695824"/>
                    <a:pt x="394988" y="1076824"/>
                    <a:pt x="864888" y="1008244"/>
                  </a:cubicBezTo>
                  <a:cubicBezTo>
                    <a:pt x="1334788" y="939664"/>
                    <a:pt x="3082308" y="284344"/>
                    <a:pt x="2983248" y="124324"/>
                  </a:cubicBezTo>
                  <a:cubicBezTo>
                    <a:pt x="2884188" y="-35696"/>
                    <a:pt x="740428" y="-17916"/>
                    <a:pt x="270528" y="48124"/>
                  </a:cubicBezTo>
                  <a:cubicBezTo>
                    <a:pt x="-199372" y="114164"/>
                    <a:pt x="64788" y="375784"/>
                    <a:pt x="163848" y="535804"/>
                  </a:cubicBezTo>
                  <a:close/>
                </a:path>
              </a:pathLst>
            </a:cu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0124FD5A-D126-5A1A-A5AB-7B4A80B02E0F}"/>
              </a:ext>
            </a:extLst>
          </p:cNvPr>
          <p:cNvSpPr txBox="1"/>
          <p:nvPr/>
        </p:nvSpPr>
        <p:spPr>
          <a:xfrm>
            <a:off x="1364192" y="4075173"/>
            <a:ext cx="25224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spc="120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演示镇魂行楷" panose="00000500000000000000" pitchFamily="2" charset="-122"/>
              </a:rPr>
              <a:t>QT</a:t>
            </a:r>
            <a:r>
              <a:rPr lang="zh-CN" altLang="en-US" sz="2400" b="1" spc="120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演示镇魂行楷" panose="00000500000000000000" pitchFamily="2" charset="-122"/>
              </a:rPr>
              <a:t>界面设计</a:t>
            </a:r>
            <a:endParaRPr lang="LID4096" sz="2400" b="1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9E42A8B-DAE1-D79A-17B4-71722788FA58}"/>
              </a:ext>
            </a:extLst>
          </p:cNvPr>
          <p:cNvSpPr txBox="1"/>
          <p:nvPr/>
        </p:nvSpPr>
        <p:spPr>
          <a:xfrm>
            <a:off x="4796897" y="3980920"/>
            <a:ext cx="41185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SQL</a:t>
            </a:r>
            <a:r>
              <a:rPr lang="en-US" altLang="zh-CN" sz="2400" b="1" dirty="0"/>
              <a:t>ite</a:t>
            </a:r>
            <a:r>
              <a:rPr lang="zh-CN" altLang="en-US" sz="2400" b="1" dirty="0"/>
              <a:t>数据库管理</a:t>
            </a:r>
            <a:endParaRPr lang="LID4096" sz="2400" b="1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33A5613-151C-0141-46E0-5F47A17F94F0}"/>
              </a:ext>
            </a:extLst>
          </p:cNvPr>
          <p:cNvSpPr txBox="1"/>
          <p:nvPr/>
        </p:nvSpPr>
        <p:spPr>
          <a:xfrm>
            <a:off x="8915401" y="4027086"/>
            <a:ext cx="83608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spc="120" dirty="0">
                <a:ea typeface="思源黑体 CN Bold" panose="020B0800000000000000" pitchFamily="34" charset="-122"/>
                <a:sym typeface="演示镇魂行楷" panose="00000500000000000000" pitchFamily="2" charset="-122"/>
              </a:rPr>
              <a:t>基于</a:t>
            </a:r>
            <a:r>
              <a:rPr lang="en-US" altLang="zh-CN" sz="2400" b="1" spc="120" dirty="0">
                <a:ea typeface="思源黑体 CN Bold" panose="020B0800000000000000" pitchFamily="34" charset="-122"/>
                <a:sym typeface="演示镇魂行楷" panose="00000500000000000000" pitchFamily="2" charset="-122"/>
              </a:rPr>
              <a:t>C++</a:t>
            </a:r>
            <a:r>
              <a:rPr lang="zh-CN" altLang="en-US" sz="2400" b="1" spc="120" dirty="0">
                <a:ea typeface="思源黑体 CN Bold" panose="020B0800000000000000" pitchFamily="34" charset="-122"/>
                <a:sym typeface="演示镇魂行楷" panose="00000500000000000000" pitchFamily="2" charset="-122"/>
              </a:rPr>
              <a:t>在</a:t>
            </a:r>
            <a:r>
              <a:rPr lang="en-US" altLang="zh-CN" sz="2400" b="1" spc="120" dirty="0">
                <a:ea typeface="思源黑体 CN Bold" panose="020B0800000000000000" pitchFamily="34" charset="-122"/>
                <a:sym typeface="演示镇魂行楷" panose="00000500000000000000" pitchFamily="2" charset="-122"/>
              </a:rPr>
              <a:t>QT</a:t>
            </a:r>
            <a:r>
              <a:rPr lang="zh-CN" altLang="en-US" sz="2400" b="1" spc="120" dirty="0">
                <a:ea typeface="思源黑体 CN Bold" panose="020B0800000000000000" pitchFamily="34" charset="-122"/>
                <a:sym typeface="演示镇魂行楷" panose="00000500000000000000" pitchFamily="2" charset="-122"/>
              </a:rPr>
              <a:t>框架</a:t>
            </a:r>
            <a:endParaRPr lang="en-US" altLang="zh-CN" sz="2400" b="1" spc="120" dirty="0">
              <a:ea typeface="思源黑体 CN Bold" panose="020B0800000000000000" pitchFamily="34" charset="-122"/>
              <a:sym typeface="演示镇魂行楷" panose="00000500000000000000" pitchFamily="2" charset="-122"/>
            </a:endParaRPr>
          </a:p>
          <a:p>
            <a:r>
              <a:rPr lang="zh-CN" altLang="en-US" sz="2400" b="1" spc="120" dirty="0">
                <a:ea typeface="思源黑体 CN Bold" panose="020B0800000000000000" pitchFamily="34" charset="-122"/>
                <a:sym typeface="演示镇魂行楷" panose="00000500000000000000" pitchFamily="2" charset="-122"/>
              </a:rPr>
              <a:t>进行代码实现</a:t>
            </a:r>
            <a:endParaRPr lang="LID4096" sz="2400" b="1" dirty="0"/>
          </a:p>
        </p:txBody>
      </p:sp>
      <p:pic>
        <p:nvPicPr>
          <p:cNvPr id="4100" name="Picture 4" descr="1.2 Qt Creater使用Python开发桌面软件的界面设计- ZGH-HGZ - 博客园">
            <a:extLst>
              <a:ext uri="{FF2B5EF4-FFF2-40B4-BE49-F238E27FC236}">
                <a16:creationId xmlns:a16="http://schemas.microsoft.com/office/drawing/2014/main" id="{E50D4F7A-8F97-6806-6FCE-BBED49456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977" y="1609687"/>
            <a:ext cx="3378156" cy="23157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6168A2A1-1C5B-427E-A961-71E4E19DB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897" y="1161566"/>
            <a:ext cx="2763836" cy="2763836"/>
          </a:xfrm>
          <a:prstGeom prst="rect">
            <a:avLst/>
          </a:prstGeom>
        </p:spPr>
      </p:pic>
      <p:pic>
        <p:nvPicPr>
          <p:cNvPr id="4108" name="Picture 12" descr="qt · GitHub Topics · GitHub">
            <a:extLst>
              <a:ext uri="{FF2B5EF4-FFF2-40B4-BE49-F238E27FC236}">
                <a16:creationId xmlns:a16="http://schemas.microsoft.com/office/drawing/2014/main" id="{65E7C0A4-E273-9FD7-5D17-E6071B1A8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1" y="1161566"/>
            <a:ext cx="2454882" cy="2454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F72A8454-77AB-76E4-5D05-284B7A48A71A}"/>
              </a:ext>
            </a:extLst>
          </p:cNvPr>
          <p:cNvSpPr txBox="1"/>
          <p:nvPr/>
        </p:nvSpPr>
        <p:spPr>
          <a:xfrm>
            <a:off x="999067" y="5373268"/>
            <a:ext cx="8360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代码测试方法：单元测试</a:t>
            </a:r>
            <a:endParaRPr lang="LID4096" sz="3600" b="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334963" y="549275"/>
            <a:ext cx="598487" cy="0"/>
          </a:xfrm>
          <a:prstGeom prst="line">
            <a:avLst/>
          </a:prstGeom>
          <a:ln w="50800" cap="rnd">
            <a:solidFill>
              <a:srgbClr val="5544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33680" y="699033"/>
            <a:ext cx="5862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DevOps</a:t>
            </a:r>
            <a:r>
              <a:rPr lang="zh-CN" altLang="en-US" sz="3200" dirty="0">
                <a:latin typeface="+mj-lt"/>
              </a:rPr>
              <a:t>流程工具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367874" y="2655034"/>
            <a:ext cx="2354095" cy="1858315"/>
            <a:chOff x="380683" y="2560320"/>
            <a:chExt cx="2354095" cy="1858315"/>
          </a:xfrm>
        </p:grpSpPr>
        <p:sp>
          <p:nvSpPr>
            <p:cNvPr id="8" name="矩形: 圆角 7"/>
            <p:cNvSpPr/>
            <p:nvPr/>
          </p:nvSpPr>
          <p:spPr>
            <a:xfrm>
              <a:off x="380683" y="2560320"/>
              <a:ext cx="822960" cy="822960"/>
            </a:xfrm>
            <a:prstGeom prst="roundRect">
              <a:avLst>
                <a:gd name="adj" fmla="val 12223"/>
              </a:avLst>
            </a:pr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dirty="0">
                  <a:latin typeface="+mj-lt"/>
                </a:rPr>
                <a:t>1</a:t>
              </a:r>
              <a:endParaRPr lang="zh-CN" altLang="en-US" sz="4000" dirty="0">
                <a:latin typeface="+mj-lt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380683" y="3654439"/>
              <a:ext cx="23540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000" dirty="0">
                <a:latin typeface="+mj-lt"/>
                <a:ea typeface="+mj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80684" y="4084697"/>
              <a:ext cx="2354094" cy="33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 eaLnBrk="0" fontAlgn="base" hangingPunct="0">
                <a:lnSpc>
                  <a:spcPct val="18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altLang="zh-CN" sz="1000" dirty="0">
                <a:solidFill>
                  <a:srgbClr val="292829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049422" y="2655034"/>
            <a:ext cx="2354095" cy="1858315"/>
            <a:chOff x="3403600" y="2560320"/>
            <a:chExt cx="2354095" cy="1858315"/>
          </a:xfrm>
        </p:grpSpPr>
        <p:sp>
          <p:nvSpPr>
            <p:cNvPr id="15" name="矩形: 圆角 14"/>
            <p:cNvSpPr/>
            <p:nvPr/>
          </p:nvSpPr>
          <p:spPr>
            <a:xfrm>
              <a:off x="3403600" y="2560320"/>
              <a:ext cx="822960" cy="822960"/>
            </a:xfrm>
            <a:prstGeom prst="roundRect">
              <a:avLst>
                <a:gd name="adj" fmla="val 12223"/>
              </a:avLst>
            </a:pr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dirty="0">
                  <a:latin typeface="+mj-lt"/>
                </a:rPr>
                <a:t>2</a:t>
              </a:r>
              <a:endParaRPr lang="zh-CN" altLang="en-US" sz="4000" dirty="0">
                <a:latin typeface="+mj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403600" y="3654439"/>
              <a:ext cx="23540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000" dirty="0">
                <a:latin typeface="+mj-lt"/>
                <a:ea typeface="+mj-ea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3403601" y="4084697"/>
              <a:ext cx="2354094" cy="33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 eaLnBrk="0" fontAlgn="base" hangingPunct="0">
                <a:lnSpc>
                  <a:spcPct val="18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altLang="zh-CN" sz="1000" dirty="0">
                <a:solidFill>
                  <a:srgbClr val="292829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866307" y="2655034"/>
            <a:ext cx="2354095" cy="1858315"/>
            <a:chOff x="6550819" y="2560320"/>
            <a:chExt cx="2354095" cy="1858315"/>
          </a:xfrm>
        </p:grpSpPr>
        <p:sp>
          <p:nvSpPr>
            <p:cNvPr id="19" name="矩形: 圆角 18"/>
            <p:cNvSpPr/>
            <p:nvPr/>
          </p:nvSpPr>
          <p:spPr>
            <a:xfrm>
              <a:off x="6550819" y="2560320"/>
              <a:ext cx="822960" cy="822960"/>
            </a:xfrm>
            <a:prstGeom prst="roundRect">
              <a:avLst>
                <a:gd name="adj" fmla="val 12223"/>
              </a:avLst>
            </a:pr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dirty="0">
                  <a:latin typeface="+mj-lt"/>
                </a:rPr>
                <a:t>3</a:t>
              </a:r>
              <a:endParaRPr lang="zh-CN" altLang="en-US" sz="4000" dirty="0">
                <a:latin typeface="+mj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6550819" y="3654439"/>
              <a:ext cx="23540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000" dirty="0">
                <a:latin typeface="+mj-lt"/>
                <a:ea typeface="+mj-ea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550820" y="4084697"/>
              <a:ext cx="2354094" cy="33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12750" eaLnBrk="0" fontAlgn="base" hangingPunct="0">
                <a:lnSpc>
                  <a:spcPct val="18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altLang="zh-CN" sz="1000" dirty="0">
                <a:solidFill>
                  <a:srgbClr val="292829"/>
                </a:solidFill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8493759" y="-17439"/>
            <a:ext cx="3698240" cy="6858000"/>
          </a:xfrm>
          <a:prstGeom prst="rect">
            <a:avLst/>
          </a:prstGeom>
          <a:solidFill>
            <a:srgbClr val="818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通过对</a:t>
            </a:r>
            <a:r>
              <a:rPr kumimoji="0" lang="en-US" altLang="zh-CN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Docker</a:t>
            </a:r>
            <a:r>
              <a:rPr kumimoji="0" lang="zh-CN" altLang="en-US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的应用使我们的软件透过自动编译在不同环境上运行（</a:t>
            </a:r>
            <a:r>
              <a:rPr kumimoji="0" lang="en-US" altLang="zh-CN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window</a:t>
            </a:r>
            <a:r>
              <a:rPr kumimoji="0" lang="zh-CN" altLang="en-US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、</a:t>
            </a:r>
            <a:r>
              <a:rPr kumimoji="0" lang="en-US" altLang="zh-CN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Linux</a:t>
            </a:r>
            <a:r>
              <a:rPr kumimoji="0" lang="zh-CN" altLang="en-US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），确保开发和生产环境的一致性。</a:t>
            </a:r>
          </a:p>
        </p:txBody>
      </p:sp>
      <p:pic>
        <p:nvPicPr>
          <p:cNvPr id="5126" name="Picture 6" descr="What is Docker? | AWS">
            <a:extLst>
              <a:ext uri="{FF2B5EF4-FFF2-40B4-BE49-F238E27FC236}">
                <a16:creationId xmlns:a16="http://schemas.microsoft.com/office/drawing/2014/main" id="{CECDD15D-BF5A-A341-4992-C0D50823EE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020" y="3871146"/>
            <a:ext cx="2960254" cy="138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 descr="Github, logo, social network, social icon - Free download">
            <a:extLst>
              <a:ext uri="{FF2B5EF4-FFF2-40B4-BE49-F238E27FC236}">
                <a16:creationId xmlns:a16="http://schemas.microsoft.com/office/drawing/2014/main" id="{5B838330-5B2B-AD07-C5EB-153ECCD3D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008" y="3728981"/>
            <a:ext cx="1579600" cy="15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52" name="Picture 32" descr="Jenkins | SUE Cloud &amp; IT Professionals">
            <a:extLst>
              <a:ext uri="{FF2B5EF4-FFF2-40B4-BE49-F238E27FC236}">
                <a16:creationId xmlns:a16="http://schemas.microsoft.com/office/drawing/2014/main" id="{5055E123-BB1D-8636-0851-519BD8D46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7851" y="3336301"/>
            <a:ext cx="2354094" cy="2354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3EB03C2-AFA6-D94A-E5A3-39419BB7C64F}"/>
              </a:ext>
            </a:extLst>
          </p:cNvPr>
          <p:cNvSpPr txBox="1"/>
          <p:nvPr/>
        </p:nvSpPr>
        <p:spPr>
          <a:xfrm>
            <a:off x="1190834" y="2808572"/>
            <a:ext cx="2481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代码管理</a:t>
            </a:r>
            <a:endParaRPr lang="LID4096" sz="28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58D530F-8C68-E334-4159-2A1FF68E8154}"/>
              </a:ext>
            </a:extLst>
          </p:cNvPr>
          <p:cNvSpPr txBox="1"/>
          <p:nvPr/>
        </p:nvSpPr>
        <p:spPr>
          <a:xfrm>
            <a:off x="3842147" y="2817782"/>
            <a:ext cx="6100232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b="1" dirty="0"/>
              <a:t>容器化应用</a:t>
            </a:r>
            <a:endParaRPr lang="LID4096" sz="2800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120" normalizeH="0" baseline="0" noProof="0" dirty="0">
              <a:ln>
                <a:noFill/>
              </a:ln>
              <a:gradFill>
                <a:gsLst>
                  <a:gs pos="0">
                    <a:srgbClr val="4A7BF8"/>
                  </a:gs>
                  <a:gs pos="100000">
                    <a:srgbClr val="0124A8"/>
                  </a:gs>
                </a:gsLst>
                <a:lin ang="2700000" scaled="0"/>
              </a:gradFill>
              <a:effectLst/>
              <a:uLnTx/>
              <a:uFillTx/>
              <a:latin typeface="思源黑体 CN Medium" pitchFamily="34" charset="-122"/>
              <a:ea typeface="思源黑体 CN Medium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E159C0-8793-8EB4-77F3-FF67AFC0E536}"/>
              </a:ext>
            </a:extLst>
          </p:cNvPr>
          <p:cNvSpPr txBox="1"/>
          <p:nvPr/>
        </p:nvSpPr>
        <p:spPr>
          <a:xfrm>
            <a:off x="6689978" y="2774890"/>
            <a:ext cx="61002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/>
              <a:t>持续集成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3BD46C1-7639-4A77-1264-4A6FA8AD9A6F}"/>
              </a:ext>
            </a:extLst>
          </p:cNvPr>
          <p:cNvSpPr txBox="1"/>
          <p:nvPr/>
        </p:nvSpPr>
        <p:spPr>
          <a:xfrm>
            <a:off x="8739022" y="175769"/>
            <a:ext cx="3452978" cy="1377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使用 </a:t>
            </a:r>
            <a:r>
              <a:rPr kumimoji="0" lang="en-US" altLang="zh-CN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GitHub </a:t>
            </a:r>
            <a:r>
              <a:rPr kumimoji="0" lang="zh-CN" altLang="en-US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进行版本控制和代码管理。在 </a:t>
            </a:r>
            <a:r>
              <a:rPr kumimoji="0" lang="en-US" altLang="zh-CN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GitHub </a:t>
            </a:r>
            <a:r>
              <a:rPr kumimoji="0" lang="zh-CN" altLang="en-US" sz="18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itchFamily="34" charset="-122"/>
                <a:ea typeface="思源黑体 CN Regular" pitchFamily="34" charset="-122"/>
                <a:cs typeface="+mn-cs"/>
              </a:rPr>
              <a:t>上创建一个新的仓库，用于存储並管理图书馆管理系统的代码</a:t>
            </a:r>
          </a:p>
        </p:txBody>
      </p:sp>
      <p:sp>
        <p:nvSpPr>
          <p:cNvPr id="18" name="箭头: 下 17">
            <a:extLst>
              <a:ext uri="{FF2B5EF4-FFF2-40B4-BE49-F238E27FC236}">
                <a16:creationId xmlns:a16="http://schemas.microsoft.com/office/drawing/2014/main" id="{DCD8DBF9-CADA-E911-E5BB-6452BC885B2A}"/>
              </a:ext>
            </a:extLst>
          </p:cNvPr>
          <p:cNvSpPr/>
          <p:nvPr/>
        </p:nvSpPr>
        <p:spPr>
          <a:xfrm>
            <a:off x="10076270" y="1793066"/>
            <a:ext cx="533219" cy="742468"/>
          </a:xfrm>
          <a:prstGeom prst="downArrow">
            <a:avLst/>
          </a:prstGeom>
          <a:solidFill>
            <a:srgbClr val="282C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9" name="箭头: 下 28">
            <a:extLst>
              <a:ext uri="{FF2B5EF4-FFF2-40B4-BE49-F238E27FC236}">
                <a16:creationId xmlns:a16="http://schemas.microsoft.com/office/drawing/2014/main" id="{975231FB-F8EB-1D75-3CAB-7E58EE3A4C92}"/>
              </a:ext>
            </a:extLst>
          </p:cNvPr>
          <p:cNvSpPr/>
          <p:nvPr/>
        </p:nvSpPr>
        <p:spPr>
          <a:xfrm>
            <a:off x="9932292" y="4346380"/>
            <a:ext cx="533219" cy="742468"/>
          </a:xfrm>
          <a:prstGeom prst="downArrow">
            <a:avLst/>
          </a:prstGeom>
          <a:solidFill>
            <a:srgbClr val="282C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C38ECE4-4B70-FB4F-20D4-C04E23B5E1C6}"/>
              </a:ext>
            </a:extLst>
          </p:cNvPr>
          <p:cNvSpPr txBox="1"/>
          <p:nvPr/>
        </p:nvSpPr>
        <p:spPr>
          <a:xfrm>
            <a:off x="8515082" y="5261086"/>
            <a:ext cx="3698240" cy="1045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pc="120" dirty="0">
                <a:solidFill>
                  <a:schemeClr val="bg1"/>
                </a:solidFill>
                <a:latin typeface="思源黑体 CN Regular" pitchFamily="34" charset="-122"/>
                <a:ea typeface="思源黑体 CN Regular" pitchFamily="34" charset="-122"/>
              </a:rPr>
              <a:t>使用</a:t>
            </a:r>
            <a:r>
              <a:rPr lang="en-US" altLang="zh-CN" spc="120" dirty="0">
                <a:solidFill>
                  <a:schemeClr val="bg1"/>
                </a:solidFill>
                <a:latin typeface="思源黑体 CN Regular" pitchFamily="34" charset="-122"/>
                <a:ea typeface="思源黑体 CN Regular" pitchFamily="34" charset="-122"/>
              </a:rPr>
              <a:t>Jenkins</a:t>
            </a:r>
            <a:r>
              <a:rPr lang="zh-CN" altLang="en-US" spc="120" dirty="0">
                <a:solidFill>
                  <a:schemeClr val="bg1"/>
                </a:solidFill>
                <a:latin typeface="思源黑体 CN Regular" pitchFamily="34" charset="-122"/>
                <a:ea typeface="思源黑体 CN Regular" pitchFamily="34" charset="-122"/>
              </a:rPr>
              <a:t>实现持续集成与持续交付，领项目能够通过自动化构建和部署流程。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158D6F4-C567-B550-0205-B4B059FCE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203" y="499658"/>
            <a:ext cx="9475042" cy="5858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834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714671" y="-455752"/>
            <a:ext cx="13621342" cy="7769505"/>
            <a:chOff x="-714671" y="-455752"/>
            <a:chExt cx="13621342" cy="7769505"/>
          </a:xfrm>
        </p:grpSpPr>
        <p:sp>
          <p:nvSpPr>
            <p:cNvPr id="20" name="任意多边形: 形状 19"/>
            <p:cNvSpPr/>
            <p:nvPr/>
          </p:nvSpPr>
          <p:spPr>
            <a:xfrm>
              <a:off x="-714671" y="-455752"/>
              <a:ext cx="2987296" cy="1016416"/>
            </a:xfrm>
            <a:custGeom>
              <a:avLst/>
              <a:gdLst>
                <a:gd name="connsiteX0" fmla="*/ 163848 w 2987296"/>
                <a:gd name="connsiteY0" fmla="*/ 535804 h 1016416"/>
                <a:gd name="connsiteX1" fmla="*/ 864888 w 2987296"/>
                <a:gd name="connsiteY1" fmla="*/ 1008244 h 1016416"/>
                <a:gd name="connsiteX2" fmla="*/ 2983248 w 2987296"/>
                <a:gd name="connsiteY2" fmla="*/ 124324 h 1016416"/>
                <a:gd name="connsiteX3" fmla="*/ 270528 w 2987296"/>
                <a:gd name="connsiteY3" fmla="*/ 48124 h 1016416"/>
                <a:gd name="connsiteX4" fmla="*/ 163848 w 2987296"/>
                <a:gd name="connsiteY4" fmla="*/ 535804 h 101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7296" h="1016416">
                  <a:moveTo>
                    <a:pt x="163848" y="535804"/>
                  </a:moveTo>
                  <a:cubicBezTo>
                    <a:pt x="262908" y="695824"/>
                    <a:pt x="394988" y="1076824"/>
                    <a:pt x="864888" y="1008244"/>
                  </a:cubicBezTo>
                  <a:cubicBezTo>
                    <a:pt x="1334788" y="939664"/>
                    <a:pt x="3082308" y="284344"/>
                    <a:pt x="2983248" y="124324"/>
                  </a:cubicBezTo>
                  <a:cubicBezTo>
                    <a:pt x="2884188" y="-35696"/>
                    <a:pt x="740428" y="-17916"/>
                    <a:pt x="270528" y="48124"/>
                  </a:cubicBezTo>
                  <a:cubicBezTo>
                    <a:pt x="-199372" y="114164"/>
                    <a:pt x="64788" y="375784"/>
                    <a:pt x="163848" y="535804"/>
                  </a:cubicBezTo>
                  <a:close/>
                </a:path>
              </a:pathLst>
            </a:cu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 flipH="1" flipV="1">
              <a:off x="9919375" y="6297337"/>
              <a:ext cx="2987296" cy="1016416"/>
            </a:xfrm>
            <a:custGeom>
              <a:avLst/>
              <a:gdLst>
                <a:gd name="connsiteX0" fmla="*/ 163848 w 2987296"/>
                <a:gd name="connsiteY0" fmla="*/ 535804 h 1016416"/>
                <a:gd name="connsiteX1" fmla="*/ 864888 w 2987296"/>
                <a:gd name="connsiteY1" fmla="*/ 1008244 h 1016416"/>
                <a:gd name="connsiteX2" fmla="*/ 2983248 w 2987296"/>
                <a:gd name="connsiteY2" fmla="*/ 124324 h 1016416"/>
                <a:gd name="connsiteX3" fmla="*/ 270528 w 2987296"/>
                <a:gd name="connsiteY3" fmla="*/ 48124 h 1016416"/>
                <a:gd name="connsiteX4" fmla="*/ 163848 w 2987296"/>
                <a:gd name="connsiteY4" fmla="*/ 535804 h 101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7296" h="1016416">
                  <a:moveTo>
                    <a:pt x="163848" y="535804"/>
                  </a:moveTo>
                  <a:cubicBezTo>
                    <a:pt x="262908" y="695824"/>
                    <a:pt x="394988" y="1076824"/>
                    <a:pt x="864888" y="1008244"/>
                  </a:cubicBezTo>
                  <a:cubicBezTo>
                    <a:pt x="1334788" y="939664"/>
                    <a:pt x="3082308" y="284344"/>
                    <a:pt x="2983248" y="124324"/>
                  </a:cubicBezTo>
                  <a:cubicBezTo>
                    <a:pt x="2884188" y="-35696"/>
                    <a:pt x="740428" y="-17916"/>
                    <a:pt x="270528" y="48124"/>
                  </a:cubicBezTo>
                  <a:cubicBezTo>
                    <a:pt x="-199372" y="114164"/>
                    <a:pt x="64788" y="375784"/>
                    <a:pt x="163848" y="535804"/>
                  </a:cubicBezTo>
                  <a:close/>
                </a:path>
              </a:pathLst>
            </a:cu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C5A93A94-7B64-E309-22FA-CC369A85CA51}"/>
              </a:ext>
            </a:extLst>
          </p:cNvPr>
          <p:cNvSpPr txBox="1"/>
          <p:nvPr/>
        </p:nvSpPr>
        <p:spPr>
          <a:xfrm>
            <a:off x="974786" y="514984"/>
            <a:ext cx="6807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err="1">
                <a:latin typeface="+mj-ea"/>
                <a:ea typeface="+mj-ea"/>
              </a:rPr>
              <a:t>Github</a:t>
            </a:r>
            <a:r>
              <a:rPr lang="zh-CN" altLang="en-US" sz="2800" b="1" dirty="0">
                <a:latin typeface="+mj-ea"/>
                <a:ea typeface="+mj-ea"/>
              </a:rPr>
              <a:t>代码管理</a:t>
            </a:r>
            <a:r>
              <a:rPr lang="en-US" altLang="zh-CN" sz="2800" b="1" dirty="0">
                <a:latin typeface="+mj-ea"/>
                <a:ea typeface="+mj-ea"/>
              </a:rPr>
              <a:t>-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9F1BD43-8587-678E-7727-DE8277154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00" y="1386873"/>
            <a:ext cx="4335640" cy="47541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758D066-A569-174E-342C-7DA3E17E2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065" y="448608"/>
            <a:ext cx="3810620" cy="584260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546336C-CD87-B9D7-D291-A64158A0F1A0}"/>
              </a:ext>
            </a:extLst>
          </p:cNvPr>
          <p:cNvSpPr txBox="1"/>
          <p:nvPr/>
        </p:nvSpPr>
        <p:spPr>
          <a:xfrm>
            <a:off x="5461000" y="772040"/>
            <a:ext cx="6807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 sz="2400" b="1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BD4EB20C-8CF0-87BF-0FB4-DA0C6CB4D006}"/>
              </a:ext>
            </a:extLst>
          </p:cNvPr>
          <p:cNvSpPr/>
          <p:nvPr/>
        </p:nvSpPr>
        <p:spPr>
          <a:xfrm>
            <a:off x="5345785" y="904418"/>
            <a:ext cx="2371435" cy="1777068"/>
          </a:xfrm>
          <a:prstGeom prst="ellipse">
            <a:avLst/>
          </a:prstGeom>
          <a:solidFill>
            <a:srgbClr val="282C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版本更新迭代</a:t>
            </a:r>
            <a:endParaRPr lang="en-US" altLang="zh-CN" b="1" dirty="0"/>
          </a:p>
          <a:p>
            <a:pPr algn="ctr"/>
            <a:endParaRPr lang="LID4096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B65772-08AE-C034-A609-83F1BEEF30FD}"/>
              </a:ext>
            </a:extLst>
          </p:cNvPr>
          <p:cNvSpPr txBox="1"/>
          <p:nvPr/>
        </p:nvSpPr>
        <p:spPr>
          <a:xfrm>
            <a:off x="5066608" y="3112272"/>
            <a:ext cx="68072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Sprint 1:  </a:t>
            </a:r>
            <a:r>
              <a:rPr lang="zh-CN" altLang="en-US" dirty="0"/>
              <a:t>版本</a:t>
            </a:r>
            <a:r>
              <a:rPr lang="en-US" dirty="0"/>
              <a:t>0.01~1.01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Sprint 2: </a:t>
            </a:r>
            <a:r>
              <a:rPr lang="zh-CN" altLang="en-US" dirty="0"/>
              <a:t>版本</a:t>
            </a:r>
            <a:r>
              <a:rPr lang="en-US" dirty="0"/>
              <a:t>1.01~2.01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Sprint 3: </a:t>
            </a:r>
            <a:r>
              <a:rPr lang="zh-CN" altLang="en-US" dirty="0"/>
              <a:t>版本</a:t>
            </a:r>
            <a:r>
              <a:rPr lang="en-US" altLang="zh-CN" dirty="0"/>
              <a:t>2</a:t>
            </a:r>
            <a:r>
              <a:rPr lang="en-US" dirty="0"/>
              <a:t>.01~3.08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207369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02599" y="533233"/>
            <a:ext cx="6258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12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思源黑体 CN Medium" pitchFamily="34" charset="-122"/>
                <a:ea typeface="思源黑体 CN Medium" pitchFamily="34" charset="-122"/>
                <a:cs typeface="宋体" charset="-122"/>
              </a:rPr>
              <a:t>04</a:t>
            </a:r>
            <a:endParaRPr kumimoji="0" lang="zh-CN" altLang="zh-CN" sz="2800" b="0" i="0" u="none" strike="noStrike" kern="1200" cap="none" spc="12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思源黑体 CN Medium" pitchFamily="34" charset="-122"/>
              <a:ea typeface="思源黑体 CN Medium" pitchFamily="34" charset="-122"/>
              <a:cs typeface="宋体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7918" y="597371"/>
            <a:ext cx="61203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spc="120">
                <a:gradFill>
                  <a:gsLst>
                    <a:gs pos="96000">
                      <a:srgbClr val="0124A8"/>
                    </a:gs>
                    <a:gs pos="0">
                      <a:srgbClr val="4A7BF8"/>
                    </a:gs>
                  </a:gsLst>
                  <a:lin ang="2700000" scaled="0"/>
                </a:gra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r>
              <a:rPr lang="en-US" altLang="zh-CN" sz="2800" b="1" dirty="0">
                <a:solidFill>
                  <a:schemeClr val="tx1"/>
                </a:solidFill>
                <a:latin typeface="+mj-ea"/>
                <a:ea typeface="+mj-ea"/>
              </a:rPr>
              <a:t>Docker</a:t>
            </a:r>
            <a:r>
              <a:rPr lang="zh-CN" altLang="en-US" sz="2800" b="1" dirty="0">
                <a:solidFill>
                  <a:schemeClr val="tx1"/>
                </a:solidFill>
                <a:latin typeface="+mj-ea"/>
                <a:ea typeface="+mj-ea"/>
              </a:rPr>
              <a:t>与</a:t>
            </a:r>
            <a:r>
              <a:rPr lang="en-US" altLang="zh-CN" sz="2800" b="1" dirty="0">
                <a:solidFill>
                  <a:schemeClr val="tx1"/>
                </a:solidFill>
                <a:latin typeface="+mj-ea"/>
                <a:ea typeface="+mj-ea"/>
              </a:rPr>
              <a:t>Jenkins</a:t>
            </a:r>
            <a:r>
              <a:rPr lang="zh-CN" altLang="en-US" sz="2800" b="1" dirty="0">
                <a:solidFill>
                  <a:schemeClr val="tx1"/>
                </a:solidFill>
                <a:latin typeface="+mj-ea"/>
                <a:ea typeface="+mj-ea"/>
              </a:rPr>
              <a:t>的应用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B357990-0717-1071-FF61-CF1CAF216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99" y="1353187"/>
            <a:ext cx="4041170" cy="442604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FA19794-67CF-E0CD-8FC0-E2FE7E85F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367" y="1208692"/>
            <a:ext cx="6344446" cy="444061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FEEBA36-C552-C999-AEB8-285BEFFE1A86}"/>
              </a:ext>
            </a:extLst>
          </p:cNvPr>
          <p:cNvSpPr txBox="1"/>
          <p:nvPr/>
        </p:nvSpPr>
        <p:spPr>
          <a:xfrm>
            <a:off x="883578" y="6075963"/>
            <a:ext cx="3349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1. Docker Build </a:t>
            </a:r>
            <a:r>
              <a:rPr lang="zh-CN" altLang="en-US" dirty="0"/>
              <a:t>运行的命令</a:t>
            </a:r>
            <a:endParaRPr lang="LID4096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29E253F-24E6-6071-85AF-45033EC2A054}"/>
              </a:ext>
            </a:extLst>
          </p:cNvPr>
          <p:cNvSpPr txBox="1"/>
          <p:nvPr/>
        </p:nvSpPr>
        <p:spPr>
          <a:xfrm>
            <a:off x="5709024" y="6028925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图</a:t>
            </a:r>
            <a:r>
              <a:rPr lang="en-US" altLang="zh-CN" dirty="0"/>
              <a:t>2. Jenkins</a:t>
            </a:r>
            <a:r>
              <a:rPr lang="zh-CN" altLang="en-US" dirty="0"/>
              <a:t>应用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210212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0" y="0"/>
            <a:ext cx="3217762" cy="6858000"/>
          </a:xfrm>
          <a:prstGeom prst="rect">
            <a:avLst/>
          </a:prstGeom>
          <a:solidFill>
            <a:schemeClr val="bg1">
              <a:lumMod val="7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弧形 2"/>
          <p:cNvSpPr/>
          <p:nvPr/>
        </p:nvSpPr>
        <p:spPr>
          <a:xfrm>
            <a:off x="6940117" y="-386341"/>
            <a:ext cx="7536898" cy="7536898"/>
          </a:xfrm>
          <a:prstGeom prst="arc">
            <a:avLst>
              <a:gd name="adj1" fmla="val 7347474"/>
              <a:gd name="adj2" fmla="val 13745617"/>
            </a:avLst>
          </a:prstGeom>
          <a:ln w="12700">
            <a:solidFill>
              <a:srgbClr val="55443C"/>
            </a:solidFill>
            <a:headEnd type="none" w="sm" len="sm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" name="图片占位符 2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/>
          <a:srcRect l="6007" r="6007"/>
          <a:stretch>
            <a:fillRect/>
          </a:stretch>
        </p:blipFill>
        <p:spPr>
          <a:xfrm>
            <a:off x="7276276" y="-227064"/>
            <a:ext cx="6433658" cy="7312128"/>
          </a:xfrm>
          <a:custGeom>
            <a:avLst/>
            <a:gdLst>
              <a:gd name="connsiteX0" fmla="*/ 3428999 w 6035080"/>
              <a:gd name="connsiteY0" fmla="*/ 0 h 6858000"/>
              <a:gd name="connsiteX1" fmla="*/ 6035080 w 6035080"/>
              <a:gd name="connsiteY1" fmla="*/ 0 h 6858000"/>
              <a:gd name="connsiteX2" fmla="*/ 6035080 w 6035080"/>
              <a:gd name="connsiteY2" fmla="*/ 6858000 h 6858000"/>
              <a:gd name="connsiteX3" fmla="*/ 3428999 w 6035080"/>
              <a:gd name="connsiteY3" fmla="*/ 6858000 h 6858000"/>
              <a:gd name="connsiteX4" fmla="*/ 0 w 6035080"/>
              <a:gd name="connsiteY4" fmla="*/ 3429000 h 6858000"/>
              <a:gd name="connsiteX5" fmla="*/ 3428999 w 603508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35080" h="6858000">
                <a:moveTo>
                  <a:pt x="3428999" y="0"/>
                </a:moveTo>
                <a:lnTo>
                  <a:pt x="6035080" y="0"/>
                </a:lnTo>
                <a:lnTo>
                  <a:pt x="6035080" y="6858000"/>
                </a:lnTo>
                <a:lnTo>
                  <a:pt x="3428999" y="6858000"/>
                </a:lnTo>
                <a:cubicBezTo>
                  <a:pt x="1535215" y="6858000"/>
                  <a:pt x="0" y="5322784"/>
                  <a:pt x="0" y="3429000"/>
                </a:cubicBezTo>
                <a:cubicBezTo>
                  <a:pt x="0" y="1535216"/>
                  <a:pt x="1535215" y="0"/>
                  <a:pt x="3428999" y="0"/>
                </a:cubicBezTo>
                <a:close/>
              </a:path>
            </a:pathLst>
          </a:custGeom>
        </p:spPr>
      </p:pic>
      <p:sp>
        <p:nvSpPr>
          <p:cNvPr id="31" name="文本框 30"/>
          <p:cNvSpPr txBox="1"/>
          <p:nvPr/>
        </p:nvSpPr>
        <p:spPr>
          <a:xfrm>
            <a:off x="1195028" y="3011292"/>
            <a:ext cx="4666986" cy="917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800" spc="120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演示镇魂行楷" panose="00000500000000000000" pitchFamily="2" charset="-122"/>
              </a:rPr>
              <a:t>功能讲解</a:t>
            </a:r>
          </a:p>
        </p:txBody>
      </p:sp>
      <p:sp>
        <p:nvSpPr>
          <p:cNvPr id="11" name="椭圆 10"/>
          <p:cNvSpPr/>
          <p:nvPr/>
        </p:nvSpPr>
        <p:spPr>
          <a:xfrm>
            <a:off x="6290324" y="2525081"/>
            <a:ext cx="1909822" cy="1909822"/>
          </a:xfrm>
          <a:prstGeom prst="ellipse">
            <a:avLst/>
          </a:prstGeom>
          <a:solidFill>
            <a:srgbClr val="818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81330" y="2818273"/>
            <a:ext cx="13278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bg1"/>
                </a:solidFill>
                <a:latin typeface="+mj-lt"/>
              </a:rPr>
              <a:t>03</a:t>
            </a:r>
            <a:endParaRPr lang="zh-CN" altLang="en-US" sz="8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87251" y="262573"/>
            <a:ext cx="615553" cy="633285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alpha val="60000"/>
                  </a:schemeClr>
                </a:solidFill>
                <a:latin typeface="+mj-lt"/>
              </a:rPr>
              <a:t>BUSINESS</a:t>
            </a:r>
            <a:endParaRPr lang="zh-CN" altLang="en-US" sz="2800" dirty="0">
              <a:solidFill>
                <a:schemeClr val="bg1">
                  <a:alpha val="60000"/>
                </a:schemeClr>
              </a:solidFill>
              <a:latin typeface="+mj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429014" y="2494601"/>
            <a:ext cx="4161936" cy="2130802"/>
            <a:chOff x="1429014" y="2494601"/>
            <a:chExt cx="4161936" cy="2130802"/>
          </a:xfrm>
        </p:grpSpPr>
        <p:sp>
          <p:nvSpPr>
            <p:cNvPr id="13" name="矩形 12"/>
            <p:cNvSpPr/>
            <p:nvPr/>
          </p:nvSpPr>
          <p:spPr>
            <a:xfrm>
              <a:off x="1429014" y="2494601"/>
              <a:ext cx="4103106" cy="244287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  <a:alpha val="66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1487844" y="4361210"/>
              <a:ext cx="4103106" cy="264193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  <a:alpha val="66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08703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4" name="墨迹 23">
                <a:extLst>
                  <a:ext uri="{FF2B5EF4-FFF2-40B4-BE49-F238E27FC236}">
                    <a16:creationId xmlns:a16="http://schemas.microsoft.com/office/drawing/2014/main" id="{7D605707-8FD5-5E1B-81AE-827C68CDB462}"/>
                  </a:ext>
                </a:extLst>
              </p14:cNvPr>
              <p14:cNvContentPartPr/>
              <p14:nvPr/>
            </p14:nvContentPartPr>
            <p14:xfrm>
              <a:off x="6330799" y="1828627"/>
              <a:ext cx="28080" cy="125280"/>
            </p14:xfrm>
          </p:contentPart>
        </mc:Choice>
        <mc:Fallback xmlns="">
          <p:pic>
            <p:nvPicPr>
              <p:cNvPr id="24" name="墨迹 23">
                <a:extLst>
                  <a:ext uri="{FF2B5EF4-FFF2-40B4-BE49-F238E27FC236}">
                    <a16:creationId xmlns:a16="http://schemas.microsoft.com/office/drawing/2014/main" id="{7D605707-8FD5-5E1B-81AE-827C68CDB46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76799" y="1720627"/>
                <a:ext cx="135720" cy="3409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图片 3">
            <a:extLst>
              <a:ext uri="{FF2B5EF4-FFF2-40B4-BE49-F238E27FC236}">
                <a16:creationId xmlns:a16="http://schemas.microsoft.com/office/drawing/2014/main" id="{9F6B674F-E372-6222-8CB0-A29F99BA23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125" y="336510"/>
            <a:ext cx="10310754" cy="596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009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965217-E473-CD1A-A7AE-E944FCE9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核心功能展示</a:t>
            </a:r>
            <a:endParaRPr lang="LID4096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2EB152-B521-385A-B629-448B6380A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236258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0" y="0"/>
            <a:ext cx="3217762" cy="6858000"/>
          </a:xfrm>
          <a:prstGeom prst="rect">
            <a:avLst/>
          </a:prstGeom>
          <a:solidFill>
            <a:schemeClr val="bg1">
              <a:lumMod val="7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弧形 2"/>
          <p:cNvSpPr/>
          <p:nvPr/>
        </p:nvSpPr>
        <p:spPr>
          <a:xfrm>
            <a:off x="6940117" y="-386341"/>
            <a:ext cx="7536898" cy="7536898"/>
          </a:xfrm>
          <a:prstGeom prst="arc">
            <a:avLst>
              <a:gd name="adj1" fmla="val 7347474"/>
              <a:gd name="adj2" fmla="val 13745617"/>
            </a:avLst>
          </a:prstGeom>
          <a:ln w="12700">
            <a:solidFill>
              <a:srgbClr val="55443C"/>
            </a:solidFill>
            <a:headEnd type="none" w="sm" len="sm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" name="图片占位符 2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/>
          <a:srcRect l="6007" r="6007"/>
          <a:stretch>
            <a:fillRect/>
          </a:stretch>
        </p:blipFill>
        <p:spPr>
          <a:xfrm>
            <a:off x="7250876" y="-227064"/>
            <a:ext cx="6433658" cy="7312128"/>
          </a:xfrm>
          <a:custGeom>
            <a:avLst/>
            <a:gdLst>
              <a:gd name="connsiteX0" fmla="*/ 3428999 w 6035080"/>
              <a:gd name="connsiteY0" fmla="*/ 0 h 6858000"/>
              <a:gd name="connsiteX1" fmla="*/ 6035080 w 6035080"/>
              <a:gd name="connsiteY1" fmla="*/ 0 h 6858000"/>
              <a:gd name="connsiteX2" fmla="*/ 6035080 w 6035080"/>
              <a:gd name="connsiteY2" fmla="*/ 6858000 h 6858000"/>
              <a:gd name="connsiteX3" fmla="*/ 3428999 w 6035080"/>
              <a:gd name="connsiteY3" fmla="*/ 6858000 h 6858000"/>
              <a:gd name="connsiteX4" fmla="*/ 0 w 6035080"/>
              <a:gd name="connsiteY4" fmla="*/ 3429000 h 6858000"/>
              <a:gd name="connsiteX5" fmla="*/ 3428999 w 603508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35080" h="6858000">
                <a:moveTo>
                  <a:pt x="3428999" y="0"/>
                </a:moveTo>
                <a:lnTo>
                  <a:pt x="6035080" y="0"/>
                </a:lnTo>
                <a:lnTo>
                  <a:pt x="6035080" y="6858000"/>
                </a:lnTo>
                <a:lnTo>
                  <a:pt x="3428999" y="6858000"/>
                </a:lnTo>
                <a:cubicBezTo>
                  <a:pt x="1535215" y="6858000"/>
                  <a:pt x="0" y="5322784"/>
                  <a:pt x="0" y="3429000"/>
                </a:cubicBezTo>
                <a:cubicBezTo>
                  <a:pt x="0" y="1535216"/>
                  <a:pt x="1535215" y="0"/>
                  <a:pt x="3428999" y="0"/>
                </a:cubicBezTo>
                <a:close/>
              </a:path>
            </a:pathLst>
          </a:custGeom>
        </p:spPr>
      </p:pic>
      <p:grpSp>
        <p:nvGrpSpPr>
          <p:cNvPr id="2" name="组合 1"/>
          <p:cNvGrpSpPr/>
          <p:nvPr/>
        </p:nvGrpSpPr>
        <p:grpSpPr>
          <a:xfrm>
            <a:off x="1429014" y="2494601"/>
            <a:ext cx="4161936" cy="2130802"/>
            <a:chOff x="1429014" y="2494601"/>
            <a:chExt cx="4161936" cy="2130802"/>
          </a:xfrm>
        </p:grpSpPr>
        <p:sp>
          <p:nvSpPr>
            <p:cNvPr id="26" name="矩形 25"/>
            <p:cNvSpPr/>
            <p:nvPr/>
          </p:nvSpPr>
          <p:spPr>
            <a:xfrm>
              <a:off x="1429014" y="2494601"/>
              <a:ext cx="4103106" cy="244287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  <a:alpha val="66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487844" y="4361210"/>
              <a:ext cx="4103106" cy="264193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  <a:alpha val="66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1195028" y="2765219"/>
            <a:ext cx="46669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spc="120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演示镇魂行楷" panose="00000500000000000000" pitchFamily="2" charset="-122"/>
              </a:rPr>
              <a:t>Future expectations</a:t>
            </a:r>
            <a:endParaRPr lang="zh-CN" altLang="en-US" sz="4800" spc="120" dirty="0">
              <a:latin typeface="思源黑体 CN Bold" panose="020B0800000000000000" pitchFamily="34" charset="-122"/>
              <a:ea typeface="思源黑体 CN Bold" panose="020B0800000000000000" pitchFamily="34" charset="-122"/>
              <a:sym typeface="演示镇魂行楷" panose="00000500000000000000" pitchFamily="2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6290324" y="2525081"/>
            <a:ext cx="1909822" cy="1909822"/>
          </a:xfrm>
          <a:prstGeom prst="ellipse">
            <a:avLst/>
          </a:prstGeom>
          <a:solidFill>
            <a:srgbClr val="818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81330" y="2818273"/>
            <a:ext cx="13278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bg1"/>
                </a:solidFill>
                <a:latin typeface="+mj-lt"/>
              </a:rPr>
              <a:t>04</a:t>
            </a:r>
            <a:endParaRPr lang="zh-CN" altLang="en-US" sz="8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87251" y="262573"/>
            <a:ext cx="615553" cy="633285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alpha val="60000"/>
                  </a:schemeClr>
                </a:solidFill>
                <a:latin typeface="+mj-lt"/>
              </a:rPr>
              <a:t>BUSINESS</a:t>
            </a:r>
            <a:endParaRPr lang="zh-CN" altLang="en-US" sz="2800" dirty="0">
              <a:solidFill>
                <a:schemeClr val="bg1">
                  <a:alpha val="60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弧形 2"/>
          <p:cNvSpPr/>
          <p:nvPr/>
        </p:nvSpPr>
        <p:spPr>
          <a:xfrm>
            <a:off x="6940117" y="-386341"/>
            <a:ext cx="7536898" cy="7536898"/>
          </a:xfrm>
          <a:prstGeom prst="arc">
            <a:avLst>
              <a:gd name="adj1" fmla="val 7347474"/>
              <a:gd name="adj2" fmla="val 13745617"/>
            </a:avLst>
          </a:prstGeom>
          <a:ln w="12700">
            <a:solidFill>
              <a:srgbClr val="55443C"/>
            </a:solidFill>
            <a:headEnd type="none" w="sm" len="sm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34963" y="501276"/>
            <a:ext cx="6481762" cy="1458812"/>
            <a:chOff x="334963" y="2550208"/>
            <a:chExt cx="6481762" cy="1458812"/>
          </a:xfrm>
        </p:grpSpPr>
        <p:sp>
          <p:nvSpPr>
            <p:cNvPr id="26" name="矩形 25"/>
            <p:cNvSpPr/>
            <p:nvPr/>
          </p:nvSpPr>
          <p:spPr>
            <a:xfrm>
              <a:off x="378553" y="3337441"/>
              <a:ext cx="6018968" cy="253916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  <a:alpha val="66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334963" y="2550208"/>
              <a:ext cx="6481762" cy="1458812"/>
              <a:chOff x="334963" y="2550208"/>
              <a:chExt cx="6481762" cy="1458812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334963" y="3689765"/>
                <a:ext cx="6126797" cy="3192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100" dirty="0"/>
                  <a:t>、</a:t>
                </a:r>
                <a:endParaRPr lang="en-US" altLang="zh-CN" sz="1100" dirty="0"/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408060" y="2550208"/>
                <a:ext cx="1969063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zh-CN" altLang="en-US" sz="1050" dirty="0"/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334963" y="2677166"/>
                <a:ext cx="6481762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000" dirty="0">
                    <a:latin typeface="+mj-lt"/>
                  </a:rPr>
                  <a:t>CONTENT</a:t>
                </a:r>
                <a:endParaRPr lang="zh-CN" altLang="en-US" sz="6000" dirty="0">
                  <a:latin typeface="+mj-lt"/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825390" y="2789290"/>
            <a:ext cx="2198399" cy="646331"/>
            <a:chOff x="964286" y="3096180"/>
            <a:chExt cx="2198399" cy="646331"/>
          </a:xfrm>
        </p:grpSpPr>
        <p:grpSp>
          <p:nvGrpSpPr>
            <p:cNvPr id="19" name="组合 18"/>
            <p:cNvGrpSpPr/>
            <p:nvPr/>
          </p:nvGrpSpPr>
          <p:grpSpPr>
            <a:xfrm>
              <a:off x="1770448" y="3215035"/>
              <a:ext cx="1392237" cy="486459"/>
              <a:chOff x="172102" y="4722605"/>
              <a:chExt cx="1392237" cy="486459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172102" y="4722605"/>
                <a:ext cx="1392237" cy="401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800" spc="120" dirty="0">
                    <a:latin typeface="思源黑体 CN Bold" panose="020B0800000000000000" pitchFamily="34" charset="-122"/>
                    <a:ea typeface="思源黑体 CN Bold" panose="020B0800000000000000" pitchFamily="34" charset="-122"/>
                    <a:sym typeface="演示镇魂行楷" panose="00000500000000000000" pitchFamily="2" charset="-122"/>
                  </a:rPr>
                  <a:t>項目简介</a:t>
                </a: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334963" y="4944504"/>
                <a:ext cx="1087119" cy="2645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00" spc="120" dirty="0">
                  <a:latin typeface="+mn-ea"/>
                  <a:sym typeface="演示镇魂行楷" panose="00000500000000000000" pitchFamily="2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964286" y="3096180"/>
              <a:ext cx="13278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latin typeface="+mj-lt"/>
                </a:rPr>
                <a:t>01</a:t>
              </a:r>
              <a:endParaRPr lang="zh-CN" altLang="en-US" sz="3600" dirty="0">
                <a:latin typeface="+mj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25390" y="3688641"/>
            <a:ext cx="2628916" cy="646331"/>
            <a:chOff x="964286" y="4003632"/>
            <a:chExt cx="2628916" cy="646331"/>
          </a:xfrm>
        </p:grpSpPr>
        <p:grpSp>
          <p:nvGrpSpPr>
            <p:cNvPr id="20" name="组合 19"/>
            <p:cNvGrpSpPr/>
            <p:nvPr/>
          </p:nvGrpSpPr>
          <p:grpSpPr>
            <a:xfrm>
              <a:off x="1735622" y="4123013"/>
              <a:ext cx="1857580" cy="485933"/>
              <a:chOff x="1298531" y="4723131"/>
              <a:chExt cx="1857580" cy="485933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1298531" y="4723131"/>
                <a:ext cx="1392237" cy="401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800" spc="120" dirty="0">
                    <a:latin typeface="思源黑体 CN Bold" panose="020B0800000000000000" pitchFamily="34" charset="-122"/>
                    <a:ea typeface="思源黑体 CN Bold" panose="020B0800000000000000" pitchFamily="34" charset="-122"/>
                    <a:sym typeface="演示镇魂行楷" panose="00000500000000000000" pitchFamily="2" charset="-122"/>
                  </a:rPr>
                  <a:t>技术概述</a:t>
                </a: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1496218" y="4944504"/>
                <a:ext cx="1659893" cy="2645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00" spc="120" dirty="0">
                  <a:latin typeface="+mn-ea"/>
                  <a:sym typeface="演示镇魂行楷" panose="00000500000000000000" pitchFamily="2" charset="-122"/>
                </a:endParaRPr>
              </a:p>
            </p:txBody>
          </p:sp>
        </p:grpSp>
        <p:sp>
          <p:nvSpPr>
            <p:cNvPr id="33" name="文本框 32"/>
            <p:cNvSpPr txBox="1"/>
            <p:nvPr/>
          </p:nvSpPr>
          <p:spPr>
            <a:xfrm>
              <a:off x="964286" y="4003632"/>
              <a:ext cx="13278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latin typeface="+mj-lt"/>
                </a:rPr>
                <a:t>02</a:t>
              </a:r>
              <a:endParaRPr lang="zh-CN" altLang="en-US" sz="3600" dirty="0">
                <a:latin typeface="+mj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25390" y="4604194"/>
            <a:ext cx="2628916" cy="646331"/>
            <a:chOff x="964286" y="4911084"/>
            <a:chExt cx="2628916" cy="646331"/>
          </a:xfrm>
        </p:grpSpPr>
        <p:grpSp>
          <p:nvGrpSpPr>
            <p:cNvPr id="21" name="组合 20"/>
            <p:cNvGrpSpPr/>
            <p:nvPr/>
          </p:nvGrpSpPr>
          <p:grpSpPr>
            <a:xfrm>
              <a:off x="1933308" y="5052084"/>
              <a:ext cx="1659894" cy="464314"/>
              <a:chOff x="2657472" y="4744750"/>
              <a:chExt cx="1659894" cy="464314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2657472" y="4744750"/>
                <a:ext cx="1392237" cy="3965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pc="120" dirty="0">
                    <a:latin typeface="思源黑体 CN Bold" panose="020B0800000000000000" pitchFamily="34" charset="-122"/>
                    <a:ea typeface="思源黑体 CN Bold" panose="020B0800000000000000" pitchFamily="34" charset="-122"/>
                    <a:sym typeface="演示镇魂行楷" panose="00000500000000000000" pitchFamily="2" charset="-122"/>
                  </a:rPr>
                  <a:t>功能讲解</a:t>
                </a: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2657473" y="4944504"/>
                <a:ext cx="1659893" cy="2645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00" spc="120" dirty="0">
                  <a:latin typeface="+mn-ea"/>
                  <a:sym typeface="演示镇魂行楷" panose="00000500000000000000" pitchFamily="2" charset="-122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964286" y="4911084"/>
              <a:ext cx="13278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latin typeface="+mj-lt"/>
                </a:rPr>
                <a:t>03</a:t>
              </a:r>
              <a:endParaRPr lang="zh-CN" altLang="en-US" sz="3600" dirty="0">
                <a:latin typeface="+mj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25390" y="5511646"/>
            <a:ext cx="2785911" cy="646331"/>
            <a:chOff x="964286" y="5818536"/>
            <a:chExt cx="2785911" cy="646331"/>
          </a:xfrm>
        </p:grpSpPr>
        <p:grpSp>
          <p:nvGrpSpPr>
            <p:cNvPr id="22" name="组合 21"/>
            <p:cNvGrpSpPr/>
            <p:nvPr/>
          </p:nvGrpSpPr>
          <p:grpSpPr>
            <a:xfrm>
              <a:off x="1933308" y="5929898"/>
              <a:ext cx="1816889" cy="469058"/>
              <a:chOff x="3818727" y="4715112"/>
              <a:chExt cx="1816889" cy="469058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3818727" y="4715112"/>
                <a:ext cx="1392237" cy="401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pc="120" dirty="0">
                    <a:latin typeface="思源黑体 CN Bold" panose="020B0800000000000000" pitchFamily="34" charset="-122"/>
                    <a:ea typeface="思源黑体 CN Bold" panose="020B0800000000000000" pitchFamily="34" charset="-122"/>
                    <a:sym typeface="演示镇魂行楷" panose="00000500000000000000" pitchFamily="2" charset="-122"/>
                  </a:rPr>
                  <a:t>未来展望</a:t>
                </a: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3818728" y="4919482"/>
                <a:ext cx="1816888" cy="2646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00" spc="120" dirty="0">
                  <a:latin typeface="+mn-ea"/>
                  <a:sym typeface="演示镇魂行楷" panose="00000500000000000000" pitchFamily="2" charset="-122"/>
                </a:endParaRPr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964286" y="5818536"/>
              <a:ext cx="13278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latin typeface="+mj-lt"/>
                </a:rPr>
                <a:t>04</a:t>
              </a:r>
              <a:endParaRPr lang="zh-CN" altLang="en-US" sz="3600" dirty="0">
                <a:latin typeface="+mj-lt"/>
              </a:endParaRPr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0" y="3132144"/>
            <a:ext cx="1055688" cy="0"/>
          </a:xfrm>
          <a:prstGeom prst="line">
            <a:avLst/>
          </a:prstGeom>
          <a:ln w="25400">
            <a:gradFill>
              <a:gsLst>
                <a:gs pos="0">
                  <a:srgbClr val="282C35">
                    <a:alpha val="0"/>
                  </a:srgbClr>
                </a:gs>
                <a:gs pos="100000">
                  <a:srgbClr val="282C35"/>
                </a:gs>
              </a:gsLst>
              <a:lin ang="0" scaled="0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0" y="4029395"/>
            <a:ext cx="1055688" cy="0"/>
          </a:xfrm>
          <a:prstGeom prst="line">
            <a:avLst/>
          </a:prstGeom>
          <a:ln w="25400">
            <a:gradFill>
              <a:gsLst>
                <a:gs pos="0">
                  <a:srgbClr val="282C35">
                    <a:alpha val="0"/>
                  </a:srgbClr>
                </a:gs>
                <a:gs pos="100000">
                  <a:srgbClr val="282C35"/>
                </a:gs>
              </a:gsLst>
              <a:lin ang="0" scaled="0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0" y="4926646"/>
            <a:ext cx="1055688" cy="0"/>
          </a:xfrm>
          <a:prstGeom prst="line">
            <a:avLst/>
          </a:prstGeom>
          <a:ln w="25400">
            <a:gradFill>
              <a:gsLst>
                <a:gs pos="0">
                  <a:srgbClr val="282C35">
                    <a:alpha val="0"/>
                  </a:srgbClr>
                </a:gs>
                <a:gs pos="100000">
                  <a:srgbClr val="282C35"/>
                </a:gs>
              </a:gsLst>
              <a:lin ang="0" scaled="0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0" y="5823897"/>
            <a:ext cx="1055688" cy="0"/>
          </a:xfrm>
          <a:prstGeom prst="line">
            <a:avLst/>
          </a:prstGeom>
          <a:ln w="25400">
            <a:gradFill>
              <a:gsLst>
                <a:gs pos="0">
                  <a:srgbClr val="282C35">
                    <a:alpha val="0"/>
                  </a:srgbClr>
                </a:gs>
                <a:gs pos="100000">
                  <a:srgbClr val="282C35"/>
                </a:gs>
              </a:gsLst>
              <a:lin ang="0" scaled="0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世界最大單室圖書館藏20萬冊珍貴書籍| 愛爾蘭| 長廳| 豎琴| 大紀元">
            <a:extLst>
              <a:ext uri="{FF2B5EF4-FFF2-40B4-BE49-F238E27FC236}">
                <a16:creationId xmlns:a16="http://schemas.microsoft.com/office/drawing/2014/main" id="{4AF81DC1-FECC-1A0B-21D1-FE54C84D5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762" y="287869"/>
            <a:ext cx="7520645" cy="6375977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/>
          <a:srcRect t="12500" b="12500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4" name="矩形 3"/>
          <p:cNvSpPr/>
          <p:nvPr/>
        </p:nvSpPr>
        <p:spPr>
          <a:xfrm>
            <a:off x="3601656" y="82770"/>
            <a:ext cx="4988688" cy="6858000"/>
          </a:xfrm>
          <a:prstGeom prst="rect">
            <a:avLst/>
          </a:prstGeom>
          <a:solidFill>
            <a:srgbClr val="F5F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4564471" y="3177832"/>
            <a:ext cx="3317700" cy="671059"/>
            <a:chOff x="4744260" y="3703996"/>
            <a:chExt cx="3317700" cy="671059"/>
          </a:xfrm>
        </p:grpSpPr>
        <p:sp>
          <p:nvSpPr>
            <p:cNvPr id="10" name="文本框 9"/>
            <p:cNvSpPr txBox="1"/>
            <p:nvPr/>
          </p:nvSpPr>
          <p:spPr>
            <a:xfrm>
              <a:off x="4744260" y="3703996"/>
              <a:ext cx="2450686" cy="33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80000"/>
                </a:lnSpc>
              </a:pPr>
              <a:endParaRPr lang="zh-CN" altLang="en-US" sz="1000" dirty="0">
                <a:latin typeface="DINPro-Light" panose="02000504040000020003" pitchFamily="50" charset="0"/>
                <a:sym typeface="DINPro-Light" panose="02000504040000020003" pitchFamily="50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744260" y="4041117"/>
              <a:ext cx="3317700" cy="333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80000"/>
                </a:lnSpc>
              </a:pPr>
              <a:endParaRPr lang="zh-CN" altLang="en-US" sz="1000" dirty="0">
                <a:solidFill>
                  <a:schemeClr val="bg2">
                    <a:lumMod val="50000"/>
                  </a:schemeClr>
                </a:solidFill>
                <a:latin typeface="DINPro-Light" panose="02000504040000020003" pitchFamily="50" charset="0"/>
                <a:sym typeface="DINPro-Light" panose="02000504040000020003" pitchFamily="50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4178918" y="319974"/>
            <a:ext cx="1300710" cy="185870"/>
          </a:xfrm>
          <a:prstGeom prst="rect">
            <a:avLst/>
          </a:prstGeom>
          <a:solidFill>
            <a:srgbClr val="818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099791" y="407626"/>
            <a:ext cx="2759673" cy="643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latin typeface="+mj-lt"/>
              </a:rPr>
              <a:t>功能添加</a:t>
            </a:r>
            <a:endParaRPr lang="en-US" altLang="zh-CN" sz="3200" dirty="0">
              <a:latin typeface="+mj-lt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4633920" y="6297150"/>
            <a:ext cx="558027" cy="0"/>
          </a:xfrm>
          <a:prstGeom prst="line">
            <a:avLst/>
          </a:prstGeom>
          <a:ln w="63500">
            <a:solidFill>
              <a:srgbClr val="5544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AC40F639-7D1A-620B-FB90-510F7636251B}"/>
              </a:ext>
            </a:extLst>
          </p:cNvPr>
          <p:cNvSpPr txBox="1"/>
          <p:nvPr/>
        </p:nvSpPr>
        <p:spPr>
          <a:xfrm>
            <a:off x="4099791" y="1376376"/>
            <a:ext cx="3623733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4000" b="1" dirty="0"/>
              <a:t>网络功能</a:t>
            </a:r>
            <a:endParaRPr lang="en-US" altLang="zh-CN" sz="4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4000" b="1" dirty="0"/>
              <a:t>数据库共享</a:t>
            </a:r>
            <a:endParaRPr lang="en-US" altLang="zh-CN" sz="4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4000" b="1" dirty="0"/>
              <a:t>AI</a:t>
            </a:r>
            <a:r>
              <a:rPr lang="zh-CN" altLang="en-US" sz="4000" b="1" dirty="0"/>
              <a:t>工具</a:t>
            </a:r>
            <a:endParaRPr lang="en-US" altLang="zh-CN" sz="4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4000" b="1" dirty="0" err="1"/>
              <a:t>etc</a:t>
            </a:r>
            <a:endParaRPr lang="en-US" altLang="zh-CN" sz="4000" b="1" dirty="0"/>
          </a:p>
          <a:p>
            <a:endParaRPr lang="en-US" altLang="zh-CN" sz="4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LID4096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0" y="0"/>
            <a:ext cx="3217762" cy="6858000"/>
          </a:xfrm>
          <a:prstGeom prst="rect">
            <a:avLst/>
          </a:prstGeom>
          <a:solidFill>
            <a:schemeClr val="bg1">
              <a:lumMod val="7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弧形 2"/>
          <p:cNvSpPr/>
          <p:nvPr/>
        </p:nvSpPr>
        <p:spPr>
          <a:xfrm>
            <a:off x="6940117" y="-386341"/>
            <a:ext cx="7536898" cy="7536898"/>
          </a:xfrm>
          <a:prstGeom prst="arc">
            <a:avLst>
              <a:gd name="adj1" fmla="val 7347474"/>
              <a:gd name="adj2" fmla="val 13745617"/>
            </a:avLst>
          </a:prstGeom>
          <a:ln w="12700">
            <a:solidFill>
              <a:srgbClr val="55443C"/>
            </a:solidFill>
            <a:headEnd type="none" w="sm" len="sm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" name="图片占位符 2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/>
          <a:srcRect l="6007" r="6007"/>
          <a:stretch>
            <a:fillRect/>
          </a:stretch>
        </p:blipFill>
        <p:spPr>
          <a:xfrm>
            <a:off x="7250876" y="-227064"/>
            <a:ext cx="6433658" cy="7312128"/>
          </a:xfrm>
          <a:custGeom>
            <a:avLst/>
            <a:gdLst>
              <a:gd name="connsiteX0" fmla="*/ 3428999 w 6035080"/>
              <a:gd name="connsiteY0" fmla="*/ 0 h 6858000"/>
              <a:gd name="connsiteX1" fmla="*/ 6035080 w 6035080"/>
              <a:gd name="connsiteY1" fmla="*/ 0 h 6858000"/>
              <a:gd name="connsiteX2" fmla="*/ 6035080 w 6035080"/>
              <a:gd name="connsiteY2" fmla="*/ 6858000 h 6858000"/>
              <a:gd name="connsiteX3" fmla="*/ 3428999 w 6035080"/>
              <a:gd name="connsiteY3" fmla="*/ 6858000 h 6858000"/>
              <a:gd name="connsiteX4" fmla="*/ 0 w 6035080"/>
              <a:gd name="connsiteY4" fmla="*/ 3429000 h 6858000"/>
              <a:gd name="connsiteX5" fmla="*/ 3428999 w 603508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35080" h="6858000">
                <a:moveTo>
                  <a:pt x="3428999" y="0"/>
                </a:moveTo>
                <a:lnTo>
                  <a:pt x="6035080" y="0"/>
                </a:lnTo>
                <a:lnTo>
                  <a:pt x="6035080" y="6858000"/>
                </a:lnTo>
                <a:lnTo>
                  <a:pt x="3428999" y="6858000"/>
                </a:lnTo>
                <a:cubicBezTo>
                  <a:pt x="1535215" y="6858000"/>
                  <a:pt x="0" y="5322784"/>
                  <a:pt x="0" y="3429000"/>
                </a:cubicBezTo>
                <a:cubicBezTo>
                  <a:pt x="0" y="1535216"/>
                  <a:pt x="1535215" y="0"/>
                  <a:pt x="3428999" y="0"/>
                </a:cubicBezTo>
                <a:close/>
              </a:path>
            </a:pathLst>
          </a:custGeom>
        </p:spPr>
      </p:pic>
      <p:sp>
        <p:nvSpPr>
          <p:cNvPr id="31" name="文本框 30"/>
          <p:cNvSpPr txBox="1"/>
          <p:nvPr/>
        </p:nvSpPr>
        <p:spPr>
          <a:xfrm>
            <a:off x="1195028" y="3011292"/>
            <a:ext cx="4666986" cy="917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800" spc="120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演示镇魂行楷" panose="00000500000000000000" pitchFamily="2" charset="-122"/>
              </a:rPr>
              <a:t>团队介绍：</a:t>
            </a:r>
          </a:p>
        </p:txBody>
      </p:sp>
      <p:sp>
        <p:nvSpPr>
          <p:cNvPr id="11" name="椭圆 10"/>
          <p:cNvSpPr/>
          <p:nvPr/>
        </p:nvSpPr>
        <p:spPr>
          <a:xfrm>
            <a:off x="6290324" y="2525081"/>
            <a:ext cx="1909822" cy="1909822"/>
          </a:xfrm>
          <a:prstGeom prst="ellipse">
            <a:avLst/>
          </a:prstGeom>
          <a:solidFill>
            <a:srgbClr val="818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81330" y="2818273"/>
            <a:ext cx="13278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bg1"/>
                </a:solidFill>
                <a:latin typeface="+mj-lt"/>
              </a:rPr>
              <a:t>05</a:t>
            </a:r>
            <a:endParaRPr lang="zh-CN" altLang="en-US" sz="8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-43636" y="262573"/>
            <a:ext cx="1046440" cy="633285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alpha val="60000"/>
                  </a:schemeClr>
                </a:solidFill>
                <a:latin typeface="+mj-lt"/>
              </a:rPr>
              <a:t>BOOOKSYSTEM</a:t>
            </a:r>
            <a:endParaRPr lang="zh-CN" altLang="en-US" sz="2800" dirty="0">
              <a:solidFill>
                <a:schemeClr val="bg1">
                  <a:alpha val="60000"/>
                </a:schemeClr>
              </a:solidFill>
              <a:latin typeface="+mj-lt"/>
            </a:endParaRPr>
          </a:p>
          <a:p>
            <a:pPr algn="dist"/>
            <a:endParaRPr lang="zh-CN" altLang="en-US" sz="2800" dirty="0">
              <a:solidFill>
                <a:schemeClr val="bg1">
                  <a:alpha val="60000"/>
                </a:schemeClr>
              </a:solidFill>
              <a:latin typeface="+mj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429014" y="2494601"/>
            <a:ext cx="4161936" cy="2130802"/>
            <a:chOff x="1429014" y="2494601"/>
            <a:chExt cx="4161936" cy="2130802"/>
          </a:xfrm>
        </p:grpSpPr>
        <p:sp>
          <p:nvSpPr>
            <p:cNvPr id="13" name="矩形 12"/>
            <p:cNvSpPr/>
            <p:nvPr/>
          </p:nvSpPr>
          <p:spPr>
            <a:xfrm>
              <a:off x="1429014" y="2494601"/>
              <a:ext cx="4103106" cy="244287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  <a:alpha val="66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1487844" y="4361210"/>
              <a:ext cx="4103106" cy="264193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  <a:alpha val="66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34963" y="1887816"/>
            <a:ext cx="11626640" cy="3665704"/>
            <a:chOff x="334963" y="1887816"/>
            <a:chExt cx="11626640" cy="3665704"/>
          </a:xfrm>
        </p:grpSpPr>
        <p:grpSp>
          <p:nvGrpSpPr>
            <p:cNvPr id="12" name="组合 11"/>
            <p:cNvGrpSpPr/>
            <p:nvPr/>
          </p:nvGrpSpPr>
          <p:grpSpPr>
            <a:xfrm>
              <a:off x="334963" y="1887816"/>
              <a:ext cx="3061375" cy="878873"/>
              <a:chOff x="334963" y="2914947"/>
              <a:chExt cx="3061375" cy="878873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334963" y="2914947"/>
                <a:ext cx="23149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latin typeface="+mj-ea"/>
                    <a:ea typeface="+mj-ea"/>
                  </a:rPr>
                  <a:t>黄學彬</a:t>
                </a: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334963" y="3459882"/>
                <a:ext cx="3061375" cy="333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80000"/>
                  </a:lnSpc>
                </a:pPr>
                <a:endParaRPr lang="en-US" altLang="zh-CN" sz="1000" dirty="0">
                  <a:latin typeface="DINPro-Light" panose="02000504040000020003" pitchFamily="50" charset="0"/>
                  <a:ea typeface="Roboto Light" panose="02000000000000000000" pitchFamily="2" charset="0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334963" y="4091796"/>
              <a:ext cx="3061375" cy="1461724"/>
              <a:chOff x="334963" y="2914947"/>
              <a:chExt cx="3061375" cy="1461724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334963" y="2914947"/>
                <a:ext cx="23149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latin typeface="+mj-ea"/>
                    <a:ea typeface="+mj-ea"/>
                  </a:rPr>
                  <a:t>劉卓穎</a:t>
                </a: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334963" y="3459882"/>
                <a:ext cx="3061375" cy="9167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80000"/>
                  </a:lnSpc>
                </a:pPr>
                <a:r>
                  <a:rPr lang="zh-CN" altLang="en-US" sz="1600" dirty="0">
                    <a:latin typeface="+mj-ea"/>
                    <a:ea typeface="+mj-ea"/>
                  </a:rPr>
                  <a:t>职位：项目经理</a:t>
                </a:r>
                <a:endParaRPr lang="en-US" altLang="zh-CN" sz="1600" dirty="0">
                  <a:latin typeface="+mj-ea"/>
                  <a:ea typeface="+mj-ea"/>
                </a:endParaRPr>
              </a:p>
              <a:p>
                <a:pPr>
                  <a:lnSpc>
                    <a:spcPct val="180000"/>
                  </a:lnSpc>
                </a:pPr>
                <a:r>
                  <a:rPr lang="zh-CN" altLang="en-US" sz="1600" dirty="0">
                    <a:latin typeface="+mj-ea"/>
                    <a:ea typeface="+mj-ea"/>
                  </a:rPr>
                  <a:t>超级烦人</a:t>
                </a:r>
                <a:endParaRPr lang="en-US" altLang="zh-CN" sz="1600" dirty="0">
                  <a:latin typeface="+mj-ea"/>
                  <a:ea typeface="+mj-ea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9646666" y="1887816"/>
              <a:ext cx="2314937" cy="2604090"/>
              <a:chOff x="6104813" y="1887816"/>
              <a:chExt cx="2314937" cy="2604090"/>
            </a:xfrm>
          </p:grpSpPr>
          <p:sp>
            <p:nvSpPr>
              <p:cNvPr id="15" name="文本框 14"/>
              <p:cNvSpPr txBox="1"/>
              <p:nvPr/>
            </p:nvSpPr>
            <p:spPr>
              <a:xfrm>
                <a:off x="6104813" y="1887816"/>
                <a:ext cx="23149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2000" dirty="0">
                    <a:latin typeface="+mj-ea"/>
                    <a:ea typeface="+mj-ea"/>
                  </a:rPr>
                  <a:t>林睿曦</a:t>
                </a: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6104813" y="4091796"/>
                <a:ext cx="23149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2000" dirty="0">
                    <a:latin typeface="+mj-ea"/>
                    <a:ea typeface="+mj-ea"/>
                  </a:rPr>
                  <a:t>吴海正</a:t>
                </a: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-714671" y="-455752"/>
            <a:ext cx="13621342" cy="7769505"/>
            <a:chOff x="-714671" y="-455752"/>
            <a:chExt cx="13621342" cy="7769505"/>
          </a:xfrm>
        </p:grpSpPr>
        <p:sp>
          <p:nvSpPr>
            <p:cNvPr id="24" name="任意多边形: 形状 23"/>
            <p:cNvSpPr/>
            <p:nvPr/>
          </p:nvSpPr>
          <p:spPr>
            <a:xfrm>
              <a:off x="-714671" y="-455752"/>
              <a:ext cx="2987296" cy="1016416"/>
            </a:xfrm>
            <a:custGeom>
              <a:avLst/>
              <a:gdLst>
                <a:gd name="connsiteX0" fmla="*/ 163848 w 2987296"/>
                <a:gd name="connsiteY0" fmla="*/ 535804 h 1016416"/>
                <a:gd name="connsiteX1" fmla="*/ 864888 w 2987296"/>
                <a:gd name="connsiteY1" fmla="*/ 1008244 h 1016416"/>
                <a:gd name="connsiteX2" fmla="*/ 2983248 w 2987296"/>
                <a:gd name="connsiteY2" fmla="*/ 124324 h 1016416"/>
                <a:gd name="connsiteX3" fmla="*/ 270528 w 2987296"/>
                <a:gd name="connsiteY3" fmla="*/ 48124 h 1016416"/>
                <a:gd name="connsiteX4" fmla="*/ 163848 w 2987296"/>
                <a:gd name="connsiteY4" fmla="*/ 535804 h 101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7296" h="1016416">
                  <a:moveTo>
                    <a:pt x="163848" y="535804"/>
                  </a:moveTo>
                  <a:cubicBezTo>
                    <a:pt x="262908" y="695824"/>
                    <a:pt x="394988" y="1076824"/>
                    <a:pt x="864888" y="1008244"/>
                  </a:cubicBezTo>
                  <a:cubicBezTo>
                    <a:pt x="1334788" y="939664"/>
                    <a:pt x="3082308" y="284344"/>
                    <a:pt x="2983248" y="124324"/>
                  </a:cubicBezTo>
                  <a:cubicBezTo>
                    <a:pt x="2884188" y="-35696"/>
                    <a:pt x="740428" y="-17916"/>
                    <a:pt x="270528" y="48124"/>
                  </a:cubicBezTo>
                  <a:cubicBezTo>
                    <a:pt x="-199372" y="114164"/>
                    <a:pt x="64788" y="375784"/>
                    <a:pt x="163848" y="535804"/>
                  </a:cubicBezTo>
                  <a:close/>
                </a:path>
              </a:pathLst>
            </a:cu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 flipH="1" flipV="1">
              <a:off x="9919375" y="6297337"/>
              <a:ext cx="2987296" cy="1016416"/>
            </a:xfrm>
            <a:custGeom>
              <a:avLst/>
              <a:gdLst>
                <a:gd name="connsiteX0" fmla="*/ 163848 w 2987296"/>
                <a:gd name="connsiteY0" fmla="*/ 535804 h 1016416"/>
                <a:gd name="connsiteX1" fmla="*/ 864888 w 2987296"/>
                <a:gd name="connsiteY1" fmla="*/ 1008244 h 1016416"/>
                <a:gd name="connsiteX2" fmla="*/ 2983248 w 2987296"/>
                <a:gd name="connsiteY2" fmla="*/ 124324 h 1016416"/>
                <a:gd name="connsiteX3" fmla="*/ 270528 w 2987296"/>
                <a:gd name="connsiteY3" fmla="*/ 48124 h 1016416"/>
                <a:gd name="connsiteX4" fmla="*/ 163848 w 2987296"/>
                <a:gd name="connsiteY4" fmla="*/ 535804 h 101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7296" h="1016416">
                  <a:moveTo>
                    <a:pt x="163848" y="535804"/>
                  </a:moveTo>
                  <a:cubicBezTo>
                    <a:pt x="262908" y="695824"/>
                    <a:pt x="394988" y="1076824"/>
                    <a:pt x="864888" y="1008244"/>
                  </a:cubicBezTo>
                  <a:cubicBezTo>
                    <a:pt x="1334788" y="939664"/>
                    <a:pt x="3082308" y="284344"/>
                    <a:pt x="2983248" y="124324"/>
                  </a:cubicBezTo>
                  <a:cubicBezTo>
                    <a:pt x="2884188" y="-35696"/>
                    <a:pt x="740428" y="-17916"/>
                    <a:pt x="270528" y="48124"/>
                  </a:cubicBezTo>
                  <a:cubicBezTo>
                    <a:pt x="-199372" y="114164"/>
                    <a:pt x="64788" y="375784"/>
                    <a:pt x="163848" y="535804"/>
                  </a:cubicBezTo>
                  <a:close/>
                </a:path>
              </a:pathLst>
            </a:cu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175602" y="2695739"/>
            <a:ext cx="343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+mj-lt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673208" y="2695739"/>
            <a:ext cx="343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+mj-lt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175602" y="4188200"/>
            <a:ext cx="343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+mj-lt"/>
              </a:rPr>
              <a:t>3</a:t>
            </a:r>
            <a:endParaRPr lang="zh-CN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673207" y="4188200"/>
            <a:ext cx="343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+mj-lt"/>
              </a:rPr>
              <a:t>4</a:t>
            </a:r>
            <a:endParaRPr lang="zh-CN" altLang="en-US" sz="2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9" name="组合 28"/>
          <p:cNvGrpSpPr/>
          <p:nvPr/>
        </p:nvGrpSpPr>
        <p:grpSpPr>
          <a:xfrm flipH="1">
            <a:off x="-714671" y="-455752"/>
            <a:ext cx="13621342" cy="7769505"/>
            <a:chOff x="-714671" y="-455752"/>
            <a:chExt cx="13621342" cy="7769505"/>
          </a:xfrm>
        </p:grpSpPr>
        <p:sp>
          <p:nvSpPr>
            <p:cNvPr id="30" name="任意多边形: 形状 29"/>
            <p:cNvSpPr/>
            <p:nvPr/>
          </p:nvSpPr>
          <p:spPr>
            <a:xfrm>
              <a:off x="-714671" y="-455752"/>
              <a:ext cx="2987296" cy="1016416"/>
            </a:xfrm>
            <a:custGeom>
              <a:avLst/>
              <a:gdLst>
                <a:gd name="connsiteX0" fmla="*/ 163848 w 2987296"/>
                <a:gd name="connsiteY0" fmla="*/ 535804 h 1016416"/>
                <a:gd name="connsiteX1" fmla="*/ 864888 w 2987296"/>
                <a:gd name="connsiteY1" fmla="*/ 1008244 h 1016416"/>
                <a:gd name="connsiteX2" fmla="*/ 2983248 w 2987296"/>
                <a:gd name="connsiteY2" fmla="*/ 124324 h 1016416"/>
                <a:gd name="connsiteX3" fmla="*/ 270528 w 2987296"/>
                <a:gd name="connsiteY3" fmla="*/ 48124 h 1016416"/>
                <a:gd name="connsiteX4" fmla="*/ 163848 w 2987296"/>
                <a:gd name="connsiteY4" fmla="*/ 535804 h 101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7296" h="1016416">
                  <a:moveTo>
                    <a:pt x="163848" y="535804"/>
                  </a:moveTo>
                  <a:cubicBezTo>
                    <a:pt x="262908" y="695824"/>
                    <a:pt x="394988" y="1076824"/>
                    <a:pt x="864888" y="1008244"/>
                  </a:cubicBezTo>
                  <a:cubicBezTo>
                    <a:pt x="1334788" y="939664"/>
                    <a:pt x="3082308" y="284344"/>
                    <a:pt x="2983248" y="124324"/>
                  </a:cubicBezTo>
                  <a:cubicBezTo>
                    <a:pt x="2884188" y="-35696"/>
                    <a:pt x="740428" y="-17916"/>
                    <a:pt x="270528" y="48124"/>
                  </a:cubicBezTo>
                  <a:cubicBezTo>
                    <a:pt x="-199372" y="114164"/>
                    <a:pt x="64788" y="375784"/>
                    <a:pt x="163848" y="535804"/>
                  </a:cubicBezTo>
                  <a:close/>
                </a:path>
              </a:pathLst>
            </a:cu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 flipH="1" flipV="1">
              <a:off x="9919375" y="6297337"/>
              <a:ext cx="2987296" cy="1016416"/>
            </a:xfrm>
            <a:custGeom>
              <a:avLst/>
              <a:gdLst>
                <a:gd name="connsiteX0" fmla="*/ 163848 w 2987296"/>
                <a:gd name="connsiteY0" fmla="*/ 535804 h 1016416"/>
                <a:gd name="connsiteX1" fmla="*/ 864888 w 2987296"/>
                <a:gd name="connsiteY1" fmla="*/ 1008244 h 1016416"/>
                <a:gd name="connsiteX2" fmla="*/ 2983248 w 2987296"/>
                <a:gd name="connsiteY2" fmla="*/ 124324 h 1016416"/>
                <a:gd name="connsiteX3" fmla="*/ 270528 w 2987296"/>
                <a:gd name="connsiteY3" fmla="*/ 48124 h 1016416"/>
                <a:gd name="connsiteX4" fmla="*/ 163848 w 2987296"/>
                <a:gd name="connsiteY4" fmla="*/ 535804 h 101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7296" h="1016416">
                  <a:moveTo>
                    <a:pt x="163848" y="535804"/>
                  </a:moveTo>
                  <a:cubicBezTo>
                    <a:pt x="262908" y="695824"/>
                    <a:pt x="394988" y="1076824"/>
                    <a:pt x="864888" y="1008244"/>
                  </a:cubicBezTo>
                  <a:cubicBezTo>
                    <a:pt x="1334788" y="939664"/>
                    <a:pt x="3082308" y="284344"/>
                    <a:pt x="2983248" y="124324"/>
                  </a:cubicBezTo>
                  <a:cubicBezTo>
                    <a:pt x="2884188" y="-35696"/>
                    <a:pt x="740428" y="-17916"/>
                    <a:pt x="270528" y="48124"/>
                  </a:cubicBezTo>
                  <a:cubicBezTo>
                    <a:pt x="-199372" y="114164"/>
                    <a:pt x="64788" y="375784"/>
                    <a:pt x="163848" y="535804"/>
                  </a:cubicBezTo>
                  <a:close/>
                </a:path>
              </a:pathLst>
            </a:cu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ACFD41A5-7D7A-1821-A7BB-3587ACD2A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856" y="3776440"/>
            <a:ext cx="1919492" cy="1919492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8082E264-E7FE-59F2-9117-201DB228D27C}"/>
              </a:ext>
            </a:extLst>
          </p:cNvPr>
          <p:cNvSpPr txBox="1"/>
          <p:nvPr/>
        </p:nvSpPr>
        <p:spPr>
          <a:xfrm>
            <a:off x="334963" y="2281628"/>
            <a:ext cx="6807200" cy="9167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80000"/>
              </a:lnSpc>
            </a:pPr>
            <a:r>
              <a:rPr lang="zh-CN" altLang="en-US" sz="1600" dirty="0">
                <a:latin typeface="+mj-ea"/>
                <a:ea typeface="+mj-ea"/>
              </a:rPr>
              <a:t>职位：技术主管</a:t>
            </a:r>
            <a:endParaRPr lang="en-US" altLang="zh-CN" sz="1600" dirty="0">
              <a:latin typeface="+mj-ea"/>
              <a:ea typeface="+mj-ea"/>
            </a:endParaRPr>
          </a:p>
          <a:p>
            <a:pPr>
              <a:lnSpc>
                <a:spcPct val="180000"/>
              </a:lnSpc>
            </a:pPr>
            <a:r>
              <a:rPr lang="zh-CN" altLang="en-US" sz="1600" dirty="0">
                <a:latin typeface="+mj-ea"/>
                <a:ea typeface="+mj-ea"/>
              </a:rPr>
              <a:t>技术超强</a:t>
            </a:r>
            <a:endParaRPr lang="en-US" altLang="zh-CN" sz="1600" dirty="0">
              <a:latin typeface="+mj-ea"/>
              <a:ea typeface="+mj-ea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5359241-BE24-2C1F-8388-6B459E503238}"/>
              </a:ext>
            </a:extLst>
          </p:cNvPr>
          <p:cNvSpPr txBox="1"/>
          <p:nvPr/>
        </p:nvSpPr>
        <p:spPr>
          <a:xfrm>
            <a:off x="9053040" y="2268812"/>
            <a:ext cx="6807200" cy="1518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80000"/>
              </a:lnSpc>
            </a:pPr>
            <a:r>
              <a:rPr lang="zh-CN" altLang="en-US" sz="1800" dirty="0">
                <a:latin typeface="+mj-ea"/>
                <a:ea typeface="+mj-ea"/>
              </a:rPr>
              <a:t>职位：</a:t>
            </a:r>
            <a:r>
              <a:rPr lang="zh-CN" altLang="en-US" dirty="0">
                <a:latin typeface="+mj-ea"/>
                <a:ea typeface="+mj-ea"/>
              </a:rPr>
              <a:t>开发经理</a:t>
            </a:r>
            <a:endParaRPr lang="en-US" altLang="zh-CN" dirty="0">
              <a:latin typeface="+mj-ea"/>
              <a:ea typeface="+mj-ea"/>
            </a:endParaRPr>
          </a:p>
          <a:p>
            <a:pPr>
              <a:lnSpc>
                <a:spcPct val="180000"/>
              </a:lnSpc>
            </a:pPr>
            <a:r>
              <a:rPr lang="zh-CN" altLang="en-US" sz="1800" dirty="0">
                <a:latin typeface="+mj-ea"/>
                <a:ea typeface="+mj-ea"/>
              </a:rPr>
              <a:t>摸鱼</a:t>
            </a:r>
            <a:endParaRPr lang="en-US" altLang="zh-CN" sz="1800" dirty="0">
              <a:latin typeface="+mj-ea"/>
              <a:ea typeface="+mj-ea"/>
            </a:endParaRPr>
          </a:p>
          <a:p>
            <a:pPr>
              <a:lnSpc>
                <a:spcPct val="180000"/>
              </a:lnSpc>
            </a:pPr>
            <a:endParaRPr lang="en-US" altLang="zh-CN" sz="1800" dirty="0">
              <a:latin typeface="+mj-ea"/>
              <a:ea typeface="+mj-ea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6303ED3-98D1-3AED-31B3-F31ECF10E0CB}"/>
              </a:ext>
            </a:extLst>
          </p:cNvPr>
          <p:cNvSpPr txBox="1"/>
          <p:nvPr/>
        </p:nvSpPr>
        <p:spPr>
          <a:xfrm>
            <a:off x="8909051" y="4722369"/>
            <a:ext cx="8284632" cy="1019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80000"/>
              </a:lnSpc>
            </a:pPr>
            <a:r>
              <a:rPr lang="zh-CN" altLang="en-US" sz="1800" dirty="0">
                <a:latin typeface="+mj-ea"/>
                <a:ea typeface="+mj-ea"/>
              </a:rPr>
              <a:t>职位：产品</a:t>
            </a:r>
            <a:r>
              <a:rPr lang="zh-CN" altLang="en-US" dirty="0">
                <a:latin typeface="+mj-ea"/>
                <a:ea typeface="+mj-ea"/>
              </a:rPr>
              <a:t>经理</a:t>
            </a:r>
            <a:endParaRPr lang="en-US" altLang="zh-CN" dirty="0">
              <a:latin typeface="+mj-ea"/>
              <a:ea typeface="+mj-ea"/>
            </a:endParaRPr>
          </a:p>
          <a:p>
            <a:pPr>
              <a:lnSpc>
                <a:spcPct val="180000"/>
              </a:lnSpc>
            </a:pPr>
            <a:r>
              <a:rPr lang="zh-CN" altLang="en-US" sz="1800" dirty="0">
                <a:latin typeface="+mj-ea"/>
                <a:ea typeface="+mj-ea"/>
              </a:rPr>
              <a:t>二刺螈</a:t>
            </a:r>
            <a:endParaRPr lang="en-US" altLang="zh-CN" sz="1800" dirty="0">
              <a:latin typeface="+mj-ea"/>
              <a:ea typeface="+mj-ea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4E86B5A6-2EE4-A8BA-4135-F86B88887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4149" y="1756438"/>
            <a:ext cx="1723718" cy="2006408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84FC9C82-C6A5-B862-BB53-790312FA2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4679" y="1776681"/>
            <a:ext cx="1882903" cy="1882903"/>
          </a:xfrm>
          <a:prstGeom prst="rect">
            <a:avLst/>
          </a:prstGeom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8C79EE6B-84B2-4AAC-2E78-730747F9E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6280" y="3787241"/>
            <a:ext cx="1754225" cy="1754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F342DB43-31CA-C765-1EAC-FAA491747D1A}"/>
              </a:ext>
            </a:extLst>
          </p:cNvPr>
          <p:cNvSpPr txBox="1"/>
          <p:nvPr/>
        </p:nvSpPr>
        <p:spPr>
          <a:xfrm>
            <a:off x="1619250" y="518472"/>
            <a:ext cx="8953500" cy="700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600" b="1" spc="120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演示镇魂行楷" panose="00000500000000000000" pitchFamily="2" charset="-122"/>
              </a:rPr>
              <a:t>团队：我要放假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弧形 2"/>
          <p:cNvSpPr/>
          <p:nvPr/>
        </p:nvSpPr>
        <p:spPr>
          <a:xfrm>
            <a:off x="6940117" y="-386341"/>
            <a:ext cx="7536898" cy="7536898"/>
          </a:xfrm>
          <a:prstGeom prst="arc">
            <a:avLst>
              <a:gd name="adj1" fmla="val 7347474"/>
              <a:gd name="adj2" fmla="val 13745617"/>
            </a:avLst>
          </a:prstGeom>
          <a:ln w="12700">
            <a:solidFill>
              <a:srgbClr val="55443C"/>
            </a:solidFill>
            <a:headEnd type="none" w="sm" len="sm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/>
          <p:cNvSpPr/>
          <p:nvPr/>
        </p:nvSpPr>
        <p:spPr>
          <a:xfrm>
            <a:off x="334963" y="5306396"/>
            <a:ext cx="2042160" cy="388348"/>
          </a:xfrm>
          <a:prstGeom prst="roundRect">
            <a:avLst>
              <a:gd name="adj" fmla="val 50000"/>
            </a:avLst>
          </a:prstGeom>
          <a:solidFill>
            <a:srgbClr val="282C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24523" y="5315904"/>
            <a:ext cx="146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+mj-lt"/>
              </a:rPr>
              <a:t>我要放假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378553" y="0"/>
            <a:ext cx="257035" cy="914399"/>
            <a:chOff x="624523" y="1"/>
            <a:chExt cx="257035" cy="914399"/>
          </a:xfrm>
        </p:grpSpPr>
        <p:cxnSp>
          <p:nvCxnSpPr>
            <p:cNvPr id="13" name="直接连接符 12"/>
            <p:cNvCxnSpPr/>
            <p:nvPr/>
          </p:nvCxnSpPr>
          <p:spPr>
            <a:xfrm flipV="1">
              <a:off x="624523" y="1"/>
              <a:ext cx="0" cy="914399"/>
            </a:xfrm>
            <a:prstGeom prst="line">
              <a:avLst/>
            </a:prstGeom>
            <a:ln w="19050">
              <a:solidFill>
                <a:srgbClr val="55443C"/>
              </a:solidFill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879016" y="3"/>
              <a:ext cx="2542" cy="375136"/>
            </a:xfrm>
            <a:prstGeom prst="line">
              <a:avLst/>
            </a:prstGeom>
            <a:ln w="19050">
              <a:solidFill>
                <a:srgbClr val="55443C"/>
              </a:solidFill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本框 17"/>
          <p:cNvSpPr txBox="1"/>
          <p:nvPr/>
        </p:nvSpPr>
        <p:spPr>
          <a:xfrm>
            <a:off x="408060" y="1623815"/>
            <a:ext cx="196906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 err="1"/>
              <a:t>consectetuer</a:t>
            </a:r>
            <a:r>
              <a:rPr lang="en-US" altLang="zh-CN" sz="1050" dirty="0"/>
              <a:t> </a:t>
            </a:r>
            <a:r>
              <a:rPr lang="en-US" altLang="zh-CN" sz="1050" dirty="0" err="1"/>
              <a:t>adipiscing</a:t>
            </a:r>
            <a:r>
              <a:rPr lang="en-US" altLang="zh-CN" sz="1050" dirty="0"/>
              <a:t> </a:t>
            </a:r>
            <a:r>
              <a:rPr lang="en-US" altLang="zh-CN" sz="1050" dirty="0" err="1"/>
              <a:t>elit</a:t>
            </a:r>
            <a:r>
              <a:rPr lang="en-US" altLang="zh-CN" sz="1050" dirty="0"/>
              <a:t>.</a:t>
            </a:r>
            <a:endParaRPr lang="zh-CN" altLang="en-US" sz="1050" dirty="0"/>
          </a:p>
        </p:txBody>
      </p:sp>
      <p:pic>
        <p:nvPicPr>
          <p:cNvPr id="24" name="图片占位符 2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/>
          <a:srcRect l="6007" r="6007"/>
          <a:stretch>
            <a:fillRect/>
          </a:stretch>
        </p:blipFill>
        <p:spPr>
          <a:xfrm>
            <a:off x="7250876" y="-227064"/>
            <a:ext cx="6433658" cy="7312128"/>
          </a:xfrm>
          <a:custGeom>
            <a:avLst/>
            <a:gdLst>
              <a:gd name="connsiteX0" fmla="*/ 3428999 w 6035080"/>
              <a:gd name="connsiteY0" fmla="*/ 0 h 6858000"/>
              <a:gd name="connsiteX1" fmla="*/ 6035080 w 6035080"/>
              <a:gd name="connsiteY1" fmla="*/ 0 h 6858000"/>
              <a:gd name="connsiteX2" fmla="*/ 6035080 w 6035080"/>
              <a:gd name="connsiteY2" fmla="*/ 6858000 h 6858000"/>
              <a:gd name="connsiteX3" fmla="*/ 3428999 w 6035080"/>
              <a:gd name="connsiteY3" fmla="*/ 6858000 h 6858000"/>
              <a:gd name="connsiteX4" fmla="*/ 0 w 6035080"/>
              <a:gd name="connsiteY4" fmla="*/ 3429000 h 6858000"/>
              <a:gd name="connsiteX5" fmla="*/ 3428999 w 603508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35080" h="6858000">
                <a:moveTo>
                  <a:pt x="3428999" y="0"/>
                </a:moveTo>
                <a:lnTo>
                  <a:pt x="6035080" y="0"/>
                </a:lnTo>
                <a:lnTo>
                  <a:pt x="6035080" y="6858000"/>
                </a:lnTo>
                <a:lnTo>
                  <a:pt x="3428999" y="6858000"/>
                </a:lnTo>
                <a:cubicBezTo>
                  <a:pt x="1535215" y="6858000"/>
                  <a:pt x="0" y="5322784"/>
                  <a:pt x="0" y="3429000"/>
                </a:cubicBezTo>
                <a:cubicBezTo>
                  <a:pt x="0" y="1535216"/>
                  <a:pt x="1535215" y="0"/>
                  <a:pt x="3428999" y="0"/>
                </a:cubicBezTo>
                <a:close/>
              </a:path>
            </a:pathLst>
          </a:custGeom>
        </p:spPr>
      </p:pic>
      <p:sp>
        <p:nvSpPr>
          <p:cNvPr id="26" name="矩形 25"/>
          <p:cNvSpPr/>
          <p:nvPr/>
        </p:nvSpPr>
        <p:spPr>
          <a:xfrm>
            <a:off x="378553" y="3337441"/>
            <a:ext cx="6018968" cy="253916"/>
          </a:xfrm>
          <a:prstGeom prst="rect">
            <a:avLst/>
          </a:prstGeom>
          <a:gradFill>
            <a:gsLst>
              <a:gs pos="0">
                <a:schemeClr val="bg1">
                  <a:lumMod val="50000"/>
                  <a:alpha val="66000"/>
                </a:schemeClr>
              </a:gs>
              <a:gs pos="100000">
                <a:schemeClr val="bg1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34963" y="1785497"/>
            <a:ext cx="64817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ln w="25400">
                  <a:solidFill>
                    <a:schemeClr val="bg1">
                      <a:lumMod val="50000"/>
                    </a:schemeClr>
                  </a:solidFill>
                </a:ln>
                <a:noFill/>
                <a:latin typeface="+mj-lt"/>
              </a:rPr>
              <a:t>THANKS </a:t>
            </a:r>
          </a:p>
          <a:p>
            <a:r>
              <a:rPr lang="en-US" altLang="zh-CN" sz="6000" dirty="0">
                <a:latin typeface="+mj-lt"/>
              </a:rPr>
              <a:t>FOR EVERYONE</a:t>
            </a:r>
            <a:endParaRPr lang="zh-CN" altLang="en-US" sz="6000" dirty="0"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0" y="0"/>
            <a:ext cx="3217762" cy="6858000"/>
          </a:xfrm>
          <a:prstGeom prst="rect">
            <a:avLst/>
          </a:prstGeom>
          <a:solidFill>
            <a:schemeClr val="bg1">
              <a:lumMod val="7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弧形 2"/>
          <p:cNvSpPr/>
          <p:nvPr/>
        </p:nvSpPr>
        <p:spPr>
          <a:xfrm>
            <a:off x="6940117" y="-386341"/>
            <a:ext cx="7536898" cy="7536898"/>
          </a:xfrm>
          <a:prstGeom prst="arc">
            <a:avLst>
              <a:gd name="adj1" fmla="val 7347474"/>
              <a:gd name="adj2" fmla="val 13745617"/>
            </a:avLst>
          </a:prstGeom>
          <a:ln w="12700">
            <a:solidFill>
              <a:srgbClr val="55443C"/>
            </a:solidFill>
            <a:headEnd type="none" w="sm" len="sm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" name="图片占位符 2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/>
          <a:srcRect l="6007" r="6007"/>
          <a:stretch>
            <a:fillRect/>
          </a:stretch>
        </p:blipFill>
        <p:spPr>
          <a:xfrm>
            <a:off x="7250876" y="-227064"/>
            <a:ext cx="6433658" cy="7312128"/>
          </a:xfrm>
          <a:custGeom>
            <a:avLst/>
            <a:gdLst>
              <a:gd name="connsiteX0" fmla="*/ 3428999 w 6035080"/>
              <a:gd name="connsiteY0" fmla="*/ 0 h 6858000"/>
              <a:gd name="connsiteX1" fmla="*/ 6035080 w 6035080"/>
              <a:gd name="connsiteY1" fmla="*/ 0 h 6858000"/>
              <a:gd name="connsiteX2" fmla="*/ 6035080 w 6035080"/>
              <a:gd name="connsiteY2" fmla="*/ 6858000 h 6858000"/>
              <a:gd name="connsiteX3" fmla="*/ 3428999 w 6035080"/>
              <a:gd name="connsiteY3" fmla="*/ 6858000 h 6858000"/>
              <a:gd name="connsiteX4" fmla="*/ 0 w 6035080"/>
              <a:gd name="connsiteY4" fmla="*/ 3429000 h 6858000"/>
              <a:gd name="connsiteX5" fmla="*/ 3428999 w 603508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35080" h="6858000">
                <a:moveTo>
                  <a:pt x="3428999" y="0"/>
                </a:moveTo>
                <a:lnTo>
                  <a:pt x="6035080" y="0"/>
                </a:lnTo>
                <a:lnTo>
                  <a:pt x="6035080" y="6858000"/>
                </a:lnTo>
                <a:lnTo>
                  <a:pt x="3428999" y="6858000"/>
                </a:lnTo>
                <a:cubicBezTo>
                  <a:pt x="1535215" y="6858000"/>
                  <a:pt x="0" y="5322784"/>
                  <a:pt x="0" y="3429000"/>
                </a:cubicBezTo>
                <a:cubicBezTo>
                  <a:pt x="0" y="1535216"/>
                  <a:pt x="1535215" y="0"/>
                  <a:pt x="3428999" y="0"/>
                </a:cubicBezTo>
                <a:close/>
              </a:path>
            </a:pathLst>
          </a:custGeom>
        </p:spPr>
      </p:pic>
      <p:sp>
        <p:nvSpPr>
          <p:cNvPr id="31" name="文本框 30"/>
          <p:cNvSpPr txBox="1"/>
          <p:nvPr/>
        </p:nvSpPr>
        <p:spPr>
          <a:xfrm>
            <a:off x="1429014" y="3011292"/>
            <a:ext cx="4103106" cy="917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800" spc="120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演示镇魂行楷" panose="00000500000000000000" pitchFamily="2" charset="-122"/>
              </a:rPr>
              <a:t>項目简介</a:t>
            </a:r>
          </a:p>
        </p:txBody>
      </p:sp>
      <p:sp>
        <p:nvSpPr>
          <p:cNvPr id="11" name="椭圆 10"/>
          <p:cNvSpPr/>
          <p:nvPr/>
        </p:nvSpPr>
        <p:spPr>
          <a:xfrm>
            <a:off x="6290324" y="2525081"/>
            <a:ext cx="1909822" cy="1909822"/>
          </a:xfrm>
          <a:prstGeom prst="ellipse">
            <a:avLst/>
          </a:prstGeom>
          <a:solidFill>
            <a:srgbClr val="818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81330" y="2818273"/>
            <a:ext cx="13278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bg1"/>
                </a:solidFill>
                <a:latin typeface="+mj-lt"/>
              </a:rPr>
              <a:t>01</a:t>
            </a:r>
            <a:endParaRPr lang="zh-CN" altLang="en-US" sz="8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87251" y="262573"/>
            <a:ext cx="615553" cy="633285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alpha val="60000"/>
                  </a:schemeClr>
                </a:solidFill>
                <a:latin typeface="+mj-lt"/>
              </a:rPr>
              <a:t>BOOOKSYSTEM</a:t>
            </a:r>
            <a:endParaRPr lang="zh-CN" altLang="en-US" sz="2800" dirty="0">
              <a:solidFill>
                <a:schemeClr val="bg1">
                  <a:alpha val="60000"/>
                </a:schemeClr>
              </a:solidFill>
              <a:latin typeface="+mj-lt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429014" y="2494601"/>
            <a:ext cx="4161936" cy="2130802"/>
            <a:chOff x="1429014" y="2494601"/>
            <a:chExt cx="4161936" cy="2130802"/>
          </a:xfrm>
        </p:grpSpPr>
        <p:sp>
          <p:nvSpPr>
            <p:cNvPr id="48" name="矩形 47"/>
            <p:cNvSpPr/>
            <p:nvPr/>
          </p:nvSpPr>
          <p:spPr>
            <a:xfrm>
              <a:off x="1429014" y="2494601"/>
              <a:ext cx="4103106" cy="244287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  <a:alpha val="66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487844" y="4361210"/>
              <a:ext cx="4103106" cy="264193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  <a:alpha val="66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1"/>
          <p:cNvSpPr txBox="1"/>
          <p:nvPr/>
        </p:nvSpPr>
        <p:spPr>
          <a:xfrm>
            <a:off x="6132513" y="3037557"/>
            <a:ext cx="5003800" cy="2152529"/>
          </a:xfrm>
          <a:prstGeom prst="roundRect">
            <a:avLst>
              <a:gd name="adj" fmla="val 8764"/>
            </a:avLst>
          </a:prstGeom>
        </p:spPr>
      </p:sp>
      <p:sp>
        <p:nvSpPr>
          <p:cNvPr id="23" name="文本框 22"/>
          <p:cNvSpPr txBox="1"/>
          <p:nvPr/>
        </p:nvSpPr>
        <p:spPr>
          <a:xfrm>
            <a:off x="334963" y="342483"/>
            <a:ext cx="6088986" cy="871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dirty="0">
                <a:solidFill>
                  <a:srgbClr val="282C35"/>
                </a:solidFill>
                <a:latin typeface="DINPro-Bold"/>
                <a:ea typeface="思源黑体 CN Light" panose="020B0300000000000000" charset="-122"/>
                <a:sym typeface="DINPro-Light" panose="02000504040000020003" pitchFamily="50" charset="0"/>
              </a:rPr>
              <a:t>设计理念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282C35"/>
              </a:solidFill>
              <a:effectLst/>
              <a:uLnTx/>
              <a:uFillTx/>
              <a:latin typeface="DINPro-Bold"/>
              <a:ea typeface="思源黑体 CN Light" panose="020B0300000000000000" charset="-122"/>
              <a:cs typeface="+mn-cs"/>
              <a:sym typeface="DINPro-Light" panose="02000504040000020003" pitchFamily="50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419630" y="5417849"/>
            <a:ext cx="913746" cy="751706"/>
            <a:chOff x="526449" y="5053782"/>
            <a:chExt cx="913746" cy="751706"/>
          </a:xfrm>
          <a:solidFill>
            <a:srgbClr val="282C35"/>
          </a:solidFill>
        </p:grpSpPr>
        <p:sp>
          <p:nvSpPr>
            <p:cNvPr id="26" name="椭圆 25"/>
            <p:cNvSpPr/>
            <p:nvPr/>
          </p:nvSpPr>
          <p:spPr>
            <a:xfrm>
              <a:off x="526449" y="5189635"/>
              <a:ext cx="615853" cy="6158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/>
                <a:ea typeface="思源黑体 CN Light" panose="020B0300000000000000" charset="-122"/>
                <a:cs typeface="+mn-cs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1128101" y="5053782"/>
              <a:ext cx="312094" cy="3120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/>
                <a:ea typeface="思源黑体 CN Light" panose="020B0300000000000000" charset="-122"/>
                <a:cs typeface="+mn-cs"/>
              </a:endParaRPr>
            </a:p>
          </p:txBody>
        </p:sp>
      </p:grpSp>
      <p:pic>
        <p:nvPicPr>
          <p:cNvPr id="2052" name="Picture 4" descr="Library Management System using MYSQL - Analytics Vidhya">
            <a:extLst>
              <a:ext uri="{FF2B5EF4-FFF2-40B4-BE49-F238E27FC236}">
                <a16:creationId xmlns:a16="http://schemas.microsoft.com/office/drawing/2014/main" id="{7C58FAE1-B0EC-A80A-A451-E2519D246E0E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92" b="5592"/>
          <a:stretch>
            <a:fillRect/>
          </a:stretch>
        </p:blipFill>
        <p:spPr bwMode="auto">
          <a:xfrm>
            <a:off x="6737350" y="549275"/>
            <a:ext cx="4398963" cy="260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Library Management System using MYSQL - Analytics Vidhya">
            <a:extLst>
              <a:ext uri="{FF2B5EF4-FFF2-40B4-BE49-F238E27FC236}">
                <a16:creationId xmlns:a16="http://schemas.microsoft.com/office/drawing/2014/main" id="{BE2A5549-8AC8-63A7-2304-D2E11F55AA64}"/>
              </a:ext>
            </a:extLst>
          </p:cNvPr>
          <p:cNvPicPr>
            <a:picLocks noGrp="1" noChangeAspect="1" noChangeArrowheads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57" b="7357"/>
          <a:stretch>
            <a:fillRect/>
          </a:stretch>
        </p:blipFill>
        <p:spPr bwMode="auto">
          <a:xfrm>
            <a:off x="6737350" y="3908425"/>
            <a:ext cx="4398963" cy="249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34542C6-F900-96BC-5D13-2A67126237B1}"/>
              </a:ext>
            </a:extLst>
          </p:cNvPr>
          <p:cNvSpPr txBox="1"/>
          <p:nvPr/>
        </p:nvSpPr>
        <p:spPr>
          <a:xfrm>
            <a:off x="419630" y="1344612"/>
            <a:ext cx="5119688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我们希望能够实现一个与我们理念相符的小型</a:t>
            </a:r>
            <a:endParaRPr lang="en-US" altLang="zh-CN" dirty="0"/>
          </a:p>
          <a:p>
            <a:r>
              <a:rPr lang="zh-CN" altLang="en-US" dirty="0"/>
              <a:t>图书馆管理系统</a:t>
            </a:r>
            <a:endParaRPr lang="en-US" altLang="zh-CN" dirty="0"/>
          </a:p>
          <a:p>
            <a:endParaRPr lang="en-US" altLang="zh-CN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 dirty="0"/>
              <a:t>安全可靠</a:t>
            </a:r>
            <a:endParaRPr lang="en-US" altLang="zh-CN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 dirty="0"/>
              <a:t>便捷實用</a:t>
            </a:r>
            <a:endParaRPr lang="en-US" altLang="zh-CN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 dirty="0"/>
              <a:t>美观简洁</a:t>
            </a:r>
            <a:endParaRPr lang="en-US" altLang="zh-CN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 dirty="0"/>
              <a:t>多平台可用</a:t>
            </a:r>
            <a:endParaRPr lang="en-US" altLang="zh-CN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 dirty="0"/>
              <a:t>可维护性</a:t>
            </a:r>
            <a:endParaRPr lang="en-US" altLang="zh-CN" sz="2800" b="1" dirty="0"/>
          </a:p>
          <a:p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LID4096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D9D63C30-A5DD-485C-F129-08E4C2919708}"/>
              </a:ext>
            </a:extLst>
          </p:cNvPr>
          <p:cNvSpPr/>
          <p:nvPr/>
        </p:nvSpPr>
        <p:spPr>
          <a:xfrm>
            <a:off x="334963" y="863601"/>
            <a:ext cx="10263649" cy="4737710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4000" b="1" dirty="0"/>
              <a:t>目的：帮助落后的图书馆能够更高效地管理图书资源</a:t>
            </a:r>
            <a:r>
              <a:rPr lang="en-US" altLang="zh-CN" sz="4000" b="1" dirty="0"/>
              <a:t>,</a:t>
            </a:r>
            <a:r>
              <a:rPr lang="zh-CN" altLang="en-US" sz="4000" b="1" dirty="0"/>
              <a:t>并为读者提供便捷的图书借阅服务</a:t>
            </a:r>
            <a:endParaRPr lang="LID4096" sz="40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672646" y="-197223"/>
            <a:ext cx="4051817" cy="148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3200" b="1" dirty="0">
              <a:solidFill>
                <a:srgbClr val="282C35"/>
              </a:solidFill>
              <a:latin typeface="+mj-ea"/>
              <a:ea typeface="+mj-ea"/>
              <a:sym typeface="DINPro-Medium" panose="02000503030000020004" pitchFamily="50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dirty="0">
                <a:solidFill>
                  <a:srgbClr val="282C35"/>
                </a:solidFill>
                <a:latin typeface="+mj-ea"/>
                <a:ea typeface="+mj-ea"/>
                <a:sym typeface="DINPro-Medium" panose="02000503030000020004" pitchFamily="50" charset="0"/>
              </a:rPr>
              <a:t>版本介绍：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2881842" y="1962151"/>
            <a:ext cx="1085850" cy="0"/>
          </a:xfrm>
          <a:prstGeom prst="line">
            <a:avLst/>
          </a:prstGeom>
          <a:ln>
            <a:solidFill>
              <a:srgbClr val="E5E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-714671" y="-455752"/>
            <a:ext cx="13621342" cy="7769505"/>
            <a:chOff x="-714671" y="-455752"/>
            <a:chExt cx="13621342" cy="7769505"/>
          </a:xfrm>
        </p:grpSpPr>
        <p:sp>
          <p:nvSpPr>
            <p:cNvPr id="13" name="任意多边形: 形状 12"/>
            <p:cNvSpPr/>
            <p:nvPr/>
          </p:nvSpPr>
          <p:spPr>
            <a:xfrm>
              <a:off x="-714671" y="-455752"/>
              <a:ext cx="2987296" cy="1016416"/>
            </a:xfrm>
            <a:custGeom>
              <a:avLst/>
              <a:gdLst>
                <a:gd name="connsiteX0" fmla="*/ 163848 w 2987296"/>
                <a:gd name="connsiteY0" fmla="*/ 535804 h 1016416"/>
                <a:gd name="connsiteX1" fmla="*/ 864888 w 2987296"/>
                <a:gd name="connsiteY1" fmla="*/ 1008244 h 1016416"/>
                <a:gd name="connsiteX2" fmla="*/ 2983248 w 2987296"/>
                <a:gd name="connsiteY2" fmla="*/ 124324 h 1016416"/>
                <a:gd name="connsiteX3" fmla="*/ 270528 w 2987296"/>
                <a:gd name="connsiteY3" fmla="*/ 48124 h 1016416"/>
                <a:gd name="connsiteX4" fmla="*/ 163848 w 2987296"/>
                <a:gd name="connsiteY4" fmla="*/ 535804 h 101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7296" h="1016416">
                  <a:moveTo>
                    <a:pt x="163848" y="535804"/>
                  </a:moveTo>
                  <a:cubicBezTo>
                    <a:pt x="262908" y="695824"/>
                    <a:pt x="394988" y="1076824"/>
                    <a:pt x="864888" y="1008244"/>
                  </a:cubicBezTo>
                  <a:cubicBezTo>
                    <a:pt x="1334788" y="939664"/>
                    <a:pt x="3082308" y="284344"/>
                    <a:pt x="2983248" y="124324"/>
                  </a:cubicBezTo>
                  <a:cubicBezTo>
                    <a:pt x="2884188" y="-35696"/>
                    <a:pt x="740428" y="-17916"/>
                    <a:pt x="270528" y="48124"/>
                  </a:cubicBezTo>
                  <a:cubicBezTo>
                    <a:pt x="-199372" y="114164"/>
                    <a:pt x="64788" y="375784"/>
                    <a:pt x="163848" y="535804"/>
                  </a:cubicBezTo>
                  <a:close/>
                </a:path>
              </a:pathLst>
            </a:cu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 flipH="1" flipV="1">
              <a:off x="9919375" y="6297337"/>
              <a:ext cx="2987296" cy="1016416"/>
            </a:xfrm>
            <a:custGeom>
              <a:avLst/>
              <a:gdLst>
                <a:gd name="connsiteX0" fmla="*/ 163848 w 2987296"/>
                <a:gd name="connsiteY0" fmla="*/ 535804 h 1016416"/>
                <a:gd name="connsiteX1" fmla="*/ 864888 w 2987296"/>
                <a:gd name="connsiteY1" fmla="*/ 1008244 h 1016416"/>
                <a:gd name="connsiteX2" fmla="*/ 2983248 w 2987296"/>
                <a:gd name="connsiteY2" fmla="*/ 124324 h 1016416"/>
                <a:gd name="connsiteX3" fmla="*/ 270528 w 2987296"/>
                <a:gd name="connsiteY3" fmla="*/ 48124 h 1016416"/>
                <a:gd name="connsiteX4" fmla="*/ 163848 w 2987296"/>
                <a:gd name="connsiteY4" fmla="*/ 535804 h 101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87296" h="1016416">
                  <a:moveTo>
                    <a:pt x="163848" y="535804"/>
                  </a:moveTo>
                  <a:cubicBezTo>
                    <a:pt x="262908" y="695824"/>
                    <a:pt x="394988" y="1076824"/>
                    <a:pt x="864888" y="1008244"/>
                  </a:cubicBezTo>
                  <a:cubicBezTo>
                    <a:pt x="1334788" y="939664"/>
                    <a:pt x="3082308" y="284344"/>
                    <a:pt x="2983248" y="124324"/>
                  </a:cubicBezTo>
                  <a:cubicBezTo>
                    <a:pt x="2884188" y="-35696"/>
                    <a:pt x="740428" y="-17916"/>
                    <a:pt x="270528" y="48124"/>
                  </a:cubicBezTo>
                  <a:cubicBezTo>
                    <a:pt x="-199372" y="114164"/>
                    <a:pt x="64788" y="375784"/>
                    <a:pt x="163848" y="535804"/>
                  </a:cubicBezTo>
                  <a:close/>
                </a:path>
              </a:pathLst>
            </a:custGeom>
            <a:solidFill>
              <a:srgbClr val="282C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D04F335E-0FA3-9A1B-98DB-51E3070E6C50}"/>
              </a:ext>
            </a:extLst>
          </p:cNvPr>
          <p:cNvSpPr txBox="1"/>
          <p:nvPr/>
        </p:nvSpPr>
        <p:spPr>
          <a:xfrm>
            <a:off x="1041963" y="1359290"/>
            <a:ext cx="70781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根据我们的理念，我们的软件设计了两个版本：</a:t>
            </a:r>
            <a:endParaRPr lang="en-US" altLang="zh-CN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5B17BF5-E16B-027D-0832-831599DAC623}"/>
              </a:ext>
            </a:extLst>
          </p:cNvPr>
          <p:cNvSpPr txBox="1"/>
          <p:nvPr/>
        </p:nvSpPr>
        <p:spPr>
          <a:xfrm>
            <a:off x="9123312" y="5423156"/>
            <a:ext cx="995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美观版</a:t>
            </a:r>
            <a:endParaRPr lang="LID4096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1FF941C-3753-4672-F73B-FA8AE6423F44}"/>
              </a:ext>
            </a:extLst>
          </p:cNvPr>
          <p:cNvSpPr txBox="1"/>
          <p:nvPr/>
        </p:nvSpPr>
        <p:spPr>
          <a:xfrm>
            <a:off x="2570743" y="5336775"/>
            <a:ext cx="995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简洁版</a:t>
            </a:r>
            <a:endParaRPr lang="LID4096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30C6754-B430-805C-DD21-0C04B441FE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9" t="650"/>
          <a:stretch/>
        </p:blipFill>
        <p:spPr>
          <a:xfrm>
            <a:off x="7158035" y="1802485"/>
            <a:ext cx="4583830" cy="348515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4E7D1B0-F65C-77C4-921D-9814E1373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35" y="1894325"/>
            <a:ext cx="6082068" cy="3295301"/>
          </a:xfrm>
          <a:prstGeom prst="rect">
            <a:avLst/>
          </a:prstGeom>
        </p:spPr>
      </p:pic>
      <p:grpSp>
        <p:nvGrpSpPr>
          <p:cNvPr id="29" name="组合 28">
            <a:extLst>
              <a:ext uri="{FF2B5EF4-FFF2-40B4-BE49-F238E27FC236}">
                <a16:creationId xmlns:a16="http://schemas.microsoft.com/office/drawing/2014/main" id="{5DA42795-1200-5AA0-E00E-F831F41DC32F}"/>
              </a:ext>
            </a:extLst>
          </p:cNvPr>
          <p:cNvGrpSpPr/>
          <p:nvPr/>
        </p:nvGrpSpPr>
        <p:grpSpPr>
          <a:xfrm>
            <a:off x="5575413" y="4667767"/>
            <a:ext cx="6166452" cy="745431"/>
            <a:chOff x="5575413" y="4667767"/>
            <a:chExt cx="6166452" cy="745431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6DE14074-D96A-1E77-9571-B275F340F005}"/>
                </a:ext>
              </a:extLst>
            </p:cNvPr>
            <p:cNvSpPr/>
            <p:nvPr/>
          </p:nvSpPr>
          <p:spPr>
            <a:xfrm>
              <a:off x="10785075" y="4891339"/>
              <a:ext cx="956790" cy="52185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811EA71E-B3C9-B100-F06F-9C55C68D89EA}"/>
                </a:ext>
              </a:extLst>
            </p:cNvPr>
            <p:cNvGrpSpPr/>
            <p:nvPr/>
          </p:nvGrpSpPr>
          <p:grpSpPr>
            <a:xfrm>
              <a:off x="5575413" y="4667767"/>
              <a:ext cx="5349781" cy="669007"/>
              <a:chOff x="5575413" y="4667767"/>
              <a:chExt cx="5349781" cy="669007"/>
            </a:xfrm>
          </p:grpSpPr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FEB416D4-EE0A-6723-39E0-40B7A4D3ACC1}"/>
                  </a:ext>
                </a:extLst>
              </p:cNvPr>
              <p:cNvSpPr/>
              <p:nvPr/>
            </p:nvSpPr>
            <p:spPr>
              <a:xfrm>
                <a:off x="5575413" y="4667767"/>
                <a:ext cx="956790" cy="521859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LID4096"/>
              </a:p>
            </p:txBody>
          </p:sp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3CB47A72-3FCC-54D3-2580-800EFA5C0441}"/>
                  </a:ext>
                </a:extLst>
              </p:cNvPr>
              <p:cNvCxnSpPr>
                <a:cxnSpLocks/>
                <a:stCxn id="12" idx="5"/>
                <a:endCxn id="16" idx="3"/>
              </p:cNvCxnSpPr>
              <p:nvPr/>
            </p:nvCxnSpPr>
            <p:spPr>
              <a:xfrm rot="16200000" flipH="1">
                <a:off x="8546853" y="2958433"/>
                <a:ext cx="223572" cy="4533110"/>
              </a:xfrm>
              <a:prstGeom prst="curvedConnector3">
                <a:avLst>
                  <a:gd name="adj1" fmla="val 352901"/>
                </a:avLst>
              </a:prstGeom>
              <a:ln w="28575">
                <a:solidFill>
                  <a:srgbClr val="FF00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B981412-E967-6A39-9E31-61C4C888AA71}"/>
              </a:ext>
            </a:extLst>
          </p:cNvPr>
          <p:cNvSpPr txBox="1"/>
          <p:nvPr/>
        </p:nvSpPr>
        <p:spPr>
          <a:xfrm>
            <a:off x="491067" y="57733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dirty="0"/>
              <a:t>界面样品：简洁版</a:t>
            </a:r>
            <a:endParaRPr lang="LID4096" sz="32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3B73407-56F6-8AC5-3202-DF1EBE529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67" y="1270781"/>
            <a:ext cx="6434668" cy="324963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A5D19AB-4E53-9FB0-6C95-5C497EB26C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065" y="2648917"/>
            <a:ext cx="5642134" cy="3743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2FC78DA-3502-706F-AE29-2F2C2242D0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515" y="2014218"/>
            <a:ext cx="6598868" cy="437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340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4D9F1FB-C6FF-2D18-0CFE-E6AB6135B6C2}"/>
              </a:ext>
            </a:extLst>
          </p:cNvPr>
          <p:cNvSpPr txBox="1"/>
          <p:nvPr/>
        </p:nvSpPr>
        <p:spPr>
          <a:xfrm>
            <a:off x="668866" y="365668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dirty="0"/>
              <a:t>界面样品：美观版</a:t>
            </a:r>
            <a:endParaRPr lang="LID4096" sz="32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67100F3-8AC3-EE60-63F2-F5278A04E5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68" y="1410671"/>
            <a:ext cx="4476980" cy="352443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938AB3A-CD02-3FB3-3DA3-FF3983164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558" y="1132404"/>
            <a:ext cx="6372682" cy="495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46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/>
          <a:srcRect l="37874" r="37874"/>
          <a:stretch>
            <a:fillRect/>
          </a:stretch>
        </p:blipFill>
        <p:spPr>
          <a:xfrm>
            <a:off x="334963" y="0"/>
            <a:ext cx="3200400" cy="6858000"/>
          </a:xfrm>
        </p:spPr>
      </p:pic>
      <p:cxnSp>
        <p:nvCxnSpPr>
          <p:cNvPr id="9" name="直接连接符 8"/>
          <p:cNvCxnSpPr/>
          <p:nvPr/>
        </p:nvCxnSpPr>
        <p:spPr>
          <a:xfrm>
            <a:off x="3748723" y="549275"/>
            <a:ext cx="598487" cy="0"/>
          </a:xfrm>
          <a:prstGeom prst="line">
            <a:avLst/>
          </a:prstGeom>
          <a:ln w="50800" cap="rnd">
            <a:solidFill>
              <a:srgbClr val="282C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647440" y="699033"/>
            <a:ext cx="5862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+mj-lt"/>
              </a:rPr>
              <a:t>市场定位与产品分析：</a:t>
            </a:r>
          </a:p>
        </p:txBody>
      </p:sp>
      <p:sp>
        <p:nvSpPr>
          <p:cNvPr id="7" name="矩形: 圆角 6"/>
          <p:cNvSpPr/>
          <p:nvPr/>
        </p:nvSpPr>
        <p:spPr>
          <a:xfrm>
            <a:off x="3826951" y="3474085"/>
            <a:ext cx="3295209" cy="2834640"/>
          </a:xfrm>
          <a:prstGeom prst="roundRect">
            <a:avLst>
              <a:gd name="adj" fmla="val 5915"/>
            </a:avLst>
          </a:prstGeom>
          <a:solidFill>
            <a:schemeClr val="bg1"/>
          </a:solidFill>
          <a:ln>
            <a:noFill/>
          </a:ln>
          <a:effectLst>
            <a:outerShdw blurRad="889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249195" y="3377203"/>
            <a:ext cx="58928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>
                <a:ln>
                  <a:solidFill>
                    <a:srgbClr val="282C35"/>
                  </a:solidFill>
                </a:ln>
                <a:noFill/>
                <a:latin typeface="+mj-lt"/>
              </a:defRPr>
            </a:lvl1pPr>
          </a:lstStyle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6199338" y="3529980"/>
            <a:ext cx="589280" cy="101566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latin typeface="+mj-lt"/>
              </a:rPr>
              <a:t>1</a:t>
            </a:r>
            <a:endParaRPr lang="zh-CN" altLang="en-US" sz="6000" dirty="0">
              <a:latin typeface="+mj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484381" y="4489748"/>
            <a:ext cx="2354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>
                <a:latin typeface="+mj-lt"/>
                <a:ea typeface="+mj-ea"/>
              </a:rPr>
              <a:t>小型图书馆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142644" y="4840069"/>
            <a:ext cx="2856698" cy="2130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275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rgbClr val="292829"/>
                </a:solidFill>
              </a:rPr>
              <a:t>特点：</a:t>
            </a:r>
            <a:endParaRPr lang="en-US" altLang="zh-CN" sz="1600" dirty="0">
              <a:solidFill>
                <a:srgbClr val="292829"/>
              </a:solidFill>
            </a:endParaRPr>
          </a:p>
          <a:p>
            <a:pPr marL="171450" indent="-171450" defTabSz="41275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292829"/>
                </a:solidFill>
              </a:rPr>
              <a:t>数据库在本地文件</a:t>
            </a:r>
            <a:endParaRPr lang="en-US" altLang="zh-CN" sz="1400" dirty="0">
              <a:solidFill>
                <a:srgbClr val="292829"/>
              </a:solidFill>
            </a:endParaRPr>
          </a:p>
          <a:p>
            <a:pPr marL="171450" indent="-171450" defTabSz="41275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292829"/>
                </a:solidFill>
              </a:rPr>
              <a:t> 不需要网络运行</a:t>
            </a:r>
            <a:endParaRPr lang="en-US" altLang="zh-CN" sz="1400" dirty="0">
              <a:solidFill>
                <a:srgbClr val="292829"/>
              </a:solidFill>
            </a:endParaRPr>
          </a:p>
          <a:p>
            <a:pPr defTabSz="41275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2000" dirty="0">
              <a:solidFill>
                <a:srgbClr val="292829"/>
              </a:solidFill>
            </a:endParaRPr>
          </a:p>
          <a:p>
            <a:pPr defTabSz="41275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100" dirty="0">
              <a:solidFill>
                <a:srgbClr val="292829"/>
              </a:solidFill>
            </a:endParaRPr>
          </a:p>
        </p:txBody>
      </p:sp>
      <p:sp>
        <p:nvSpPr>
          <p:cNvPr id="19" name="矩形: 圆角 18"/>
          <p:cNvSpPr/>
          <p:nvPr/>
        </p:nvSpPr>
        <p:spPr>
          <a:xfrm>
            <a:off x="7841104" y="3474085"/>
            <a:ext cx="3295209" cy="2834640"/>
          </a:xfrm>
          <a:prstGeom prst="roundRect">
            <a:avLst>
              <a:gd name="adj" fmla="val 5915"/>
            </a:avLst>
          </a:prstGeom>
          <a:solidFill>
            <a:schemeClr val="bg1"/>
          </a:solidFill>
          <a:ln>
            <a:noFill/>
          </a:ln>
          <a:effectLst>
            <a:outerShdw blurRad="889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0263348" y="3377203"/>
            <a:ext cx="58928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ln>
                  <a:solidFill>
                    <a:srgbClr val="282C35"/>
                  </a:solidFill>
                </a:ln>
                <a:noFill/>
                <a:latin typeface="+mj-lt"/>
              </a:rPr>
              <a:t>2</a:t>
            </a:r>
            <a:endParaRPr lang="zh-CN" altLang="en-US" sz="6000" dirty="0">
              <a:ln>
                <a:solidFill>
                  <a:srgbClr val="282C35"/>
                </a:solidFill>
              </a:ln>
              <a:noFill/>
              <a:latin typeface="+mj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213491" y="3529980"/>
            <a:ext cx="5892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latin typeface="+mj-lt"/>
              </a:rPr>
              <a:t>2</a:t>
            </a:r>
            <a:endParaRPr lang="zh-CN" altLang="en-US" sz="6000" dirty="0">
              <a:latin typeface="+mj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498534" y="4489748"/>
            <a:ext cx="2354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>
                <a:latin typeface="+mj-lt"/>
                <a:ea typeface="+mj-ea"/>
              </a:rPr>
              <a:t>优势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7995930" y="4958737"/>
            <a:ext cx="2856698" cy="120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defTabSz="41275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292829"/>
                </a:solidFill>
              </a:rPr>
              <a:t>运营成本低</a:t>
            </a:r>
            <a:endParaRPr lang="en-US" altLang="zh-CN" sz="1400" dirty="0">
              <a:solidFill>
                <a:srgbClr val="292829"/>
              </a:solidFill>
            </a:endParaRPr>
          </a:p>
          <a:p>
            <a:pPr marL="171450" indent="-171450" defTabSz="41275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292829"/>
                </a:solidFill>
              </a:rPr>
              <a:t>维护成本低</a:t>
            </a:r>
            <a:endParaRPr lang="en-US" altLang="zh-CN" sz="1400" dirty="0">
              <a:solidFill>
                <a:srgbClr val="292829"/>
              </a:solidFill>
            </a:endParaRPr>
          </a:p>
          <a:p>
            <a:pPr marL="171450" indent="-171450" defTabSz="412750" eaLnBrk="0" fontAlgn="base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292829"/>
                </a:solidFill>
              </a:rPr>
              <a:t>可维护性高，可以进行更新</a:t>
            </a:r>
            <a:endParaRPr lang="en-US" altLang="zh-CN" sz="1400" dirty="0">
              <a:solidFill>
                <a:srgbClr val="29282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334963" y="549275"/>
            <a:ext cx="598487" cy="0"/>
          </a:xfrm>
          <a:prstGeom prst="line">
            <a:avLst/>
          </a:prstGeom>
          <a:ln w="50800" cap="rnd">
            <a:solidFill>
              <a:srgbClr val="5544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33680" y="699033"/>
            <a:ext cx="5862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+mj-lt"/>
              </a:rPr>
              <a:t>领歌管理</a:t>
            </a:r>
          </a:p>
        </p:txBody>
      </p:sp>
      <p:sp>
        <p:nvSpPr>
          <p:cNvPr id="25" name="矩形 24"/>
          <p:cNvSpPr/>
          <p:nvPr/>
        </p:nvSpPr>
        <p:spPr>
          <a:xfrm>
            <a:off x="8493760" y="0"/>
            <a:ext cx="3698240" cy="6858000"/>
          </a:xfrm>
          <a:prstGeom prst="rect">
            <a:avLst/>
          </a:prstGeom>
          <a:solidFill>
            <a:srgbClr val="818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12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Regular" pitchFamily="34" charset="-122"/>
              <a:ea typeface="思源黑体 CN Regular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668EB55-F979-7BCE-C7D1-DE49517A2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66" y="1283808"/>
            <a:ext cx="11066728" cy="216331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E5AE9135-156A-280F-CF61-B77C9C04E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99" y="1283808"/>
            <a:ext cx="11066728" cy="4927237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BA4AB52A-48A5-F710-A44D-8136BE13E0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347" y="646955"/>
            <a:ext cx="11239447" cy="5712668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09CA1AB2-2D57-8C1A-CBC6-2264557CC3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347" y="646955"/>
            <a:ext cx="13256396" cy="527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53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jb3VudCI6MSwiaGRpZCI6IjFiNWZlMTNjY2E5YzVkZjU4N2I1YTE5YzMzODlhMTg3IiwidXNlckNvdW50Ijox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IN——思源">
      <a:majorFont>
        <a:latin typeface="DINPro-Bold"/>
        <a:ea typeface="思源黑体 CN Bold"/>
        <a:cs typeface=""/>
      </a:majorFont>
      <a:minorFont>
        <a:latin typeface="DINPro-Light"/>
        <a:ea typeface="思源黑体 CN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82C3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FCFCFA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232</TotalTime>
  <Words>388</Words>
  <Application>Microsoft Office PowerPoint</Application>
  <PresentationFormat>宽屏</PresentationFormat>
  <Paragraphs>116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微软雅黑</vt:lpstr>
      <vt:lpstr>DINPro-Bold</vt:lpstr>
      <vt:lpstr>思源黑体 CN Medium</vt:lpstr>
      <vt:lpstr>思源黑体 CN Bold</vt:lpstr>
      <vt:lpstr>思源黑体 CN Regular</vt:lpstr>
      <vt:lpstr>Roboto Regular</vt:lpstr>
      <vt:lpstr>DINPro-Light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核心功能展示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shang yizhou</dc:creator>
  <cp:lastModifiedBy>Matthew Wong</cp:lastModifiedBy>
  <cp:revision>33</cp:revision>
  <dcterms:created xsi:type="dcterms:W3CDTF">2020-10-27T01:58:00Z</dcterms:created>
  <dcterms:modified xsi:type="dcterms:W3CDTF">2024-07-16T02:46:27Z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2052-12.1.0.17147</vt:lpwstr>
  </property>
  <property fmtid="{D5CDD505-2E9C-101B-9397-08002B2CF9AE}" pid="3" name="KSOTemplateUUID">
    <vt:lpwstr>v1.0_mb_Ggrw9e77kJTJHZKCcFJ3Gg==</vt:lpwstr>
  </property>
  <property fmtid="{D5CDD505-2E9C-101B-9397-08002B2CF9AE}" pid="4" name="ICV">
    <vt:lpwstr>14925CBDDC9944C7A91375464CB787C3_11</vt:lpwstr>
  </property>
</Properties>
</file>

<file path=docProps/thumbnail.jpeg>
</file>